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6"/>
  </p:notesMasterIdLst>
  <p:sldIdLst>
    <p:sldId id="256" r:id="rId2"/>
    <p:sldId id="420" r:id="rId3"/>
    <p:sldId id="421" r:id="rId4"/>
    <p:sldId id="262" r:id="rId5"/>
    <p:sldId id="427" r:id="rId6"/>
    <p:sldId id="264" r:id="rId7"/>
    <p:sldId id="337" r:id="rId8"/>
    <p:sldId id="385" r:id="rId9"/>
    <p:sldId id="356" r:id="rId10"/>
    <p:sldId id="357" r:id="rId11"/>
    <p:sldId id="431" r:id="rId12"/>
    <p:sldId id="432" r:id="rId13"/>
    <p:sldId id="433" r:id="rId14"/>
    <p:sldId id="434" r:id="rId15"/>
    <p:sldId id="386" r:id="rId16"/>
    <p:sldId id="435" r:id="rId17"/>
    <p:sldId id="436" r:id="rId18"/>
    <p:sldId id="408" r:id="rId19"/>
    <p:sldId id="368" r:id="rId20"/>
    <p:sldId id="382" r:id="rId21"/>
    <p:sldId id="383" r:id="rId22"/>
    <p:sldId id="392" r:id="rId23"/>
    <p:sldId id="380" r:id="rId24"/>
    <p:sldId id="391" r:id="rId25"/>
    <p:sldId id="412" r:id="rId26"/>
    <p:sldId id="353" r:id="rId27"/>
    <p:sldId id="352" r:id="rId28"/>
    <p:sldId id="390" r:id="rId29"/>
    <p:sldId id="354" r:id="rId30"/>
    <p:sldId id="355" r:id="rId31"/>
    <p:sldId id="267" r:id="rId32"/>
    <p:sldId id="347" r:id="rId33"/>
    <p:sldId id="344" r:id="rId34"/>
    <p:sldId id="389" r:id="rId35"/>
    <p:sldId id="437" r:id="rId36"/>
    <p:sldId id="438" r:id="rId37"/>
    <p:sldId id="272" r:id="rId38"/>
    <p:sldId id="273" r:id="rId39"/>
    <p:sldId id="280" r:id="rId40"/>
    <p:sldId id="414" r:id="rId41"/>
    <p:sldId id="440" r:id="rId42"/>
    <p:sldId id="335" r:id="rId43"/>
    <p:sldId id="285" r:id="rId44"/>
    <p:sldId id="287" r:id="rId45"/>
  </p:sldIdLst>
  <p:sldSz cx="12192000" cy="6858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F71C9-01C5-4B63-9949-060B90B85E28}" v="2" dt="2023-08-10T14:05:24.157"/>
    <p1510:client id="{22771C72-1CC4-426B-B6C4-4E56420E5B24}" v="310" dt="2023-07-19T20:17:20.066"/>
    <p1510:client id="{2B0CB7BA-C62A-4B3F-AB17-A57927C521DE}" v="78" dt="2023-08-10T17:05:48.673"/>
    <p1510:client id="{38563225-B189-4764-9349-A20F3225B744}" v="29" dt="2023-07-19T20:23:10.675"/>
    <p1510:client id="{86B0F257-9CD6-42B2-8E71-819C47018B8F}" v="2" dt="2023-08-10T11:15:32.042"/>
    <p1510:client id="{D5A70F07-E790-4F27-8AAB-75CBA5AD24F2}" v="56" dt="2023-08-13T21:43:50.953"/>
    <p1510:client id="{DB4BE6C4-CCF8-4A74-8157-C07F7210298A}" v="7" dt="2023-08-13T22:23:36.793"/>
    <p1510:client id="{ED73D0AD-5AD9-4AF1-8A19-A493CA3CC6C8}" v="124" dt="2023-08-10T16:06:13.507"/>
    <p1510:client id="{EF473F02-FDD7-444B-AC1C-CD89FF52C44A}" v="12" dt="2023-08-13T22:06:29.730"/>
  </p1510:revLst>
</p1510:revInfo>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2016" autoAdjust="0"/>
  </p:normalViewPr>
  <p:slideViewPr>
    <p:cSldViewPr snapToGrid="0">
      <p:cViewPr varScale="1">
        <p:scale>
          <a:sx n="61" d="100"/>
          <a:sy n="61" d="100"/>
        </p:scale>
        <p:origin x="8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3DA679-F288-4130-8068-A56B27A8B8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43E70B7-9946-45D7-9DAB-517727A85DD6}">
      <dgm:prSet/>
      <dgm:spPr/>
      <dgm:t>
        <a:bodyPr/>
        <a:lstStyle/>
        <a:p>
          <a:r>
            <a:rPr lang="en-US" dirty="0"/>
            <a:t>L</a:t>
          </a:r>
          <a:r>
            <a:rPr lang="en-US" b="0" i="0" dirty="0"/>
            <a:t>ongitudinal cohort study of over 200 adult patients with SCD</a:t>
          </a:r>
          <a:endParaRPr lang="en-US" dirty="0"/>
        </a:p>
      </dgm:t>
    </dgm:pt>
    <dgm:pt modelId="{3F5307EF-908D-40B5-B332-E1DFE6466D94}" type="parTrans" cxnId="{941658D1-4405-4DB1-81A9-F3A8298048DD}">
      <dgm:prSet/>
      <dgm:spPr/>
      <dgm:t>
        <a:bodyPr/>
        <a:lstStyle/>
        <a:p>
          <a:endParaRPr lang="en-US"/>
        </a:p>
      </dgm:t>
    </dgm:pt>
    <dgm:pt modelId="{730089FE-00FC-43BF-A689-7CFC3646245C}" type="sibTrans" cxnId="{941658D1-4405-4DB1-81A9-F3A8298048DD}">
      <dgm:prSet/>
      <dgm:spPr/>
      <dgm:t>
        <a:bodyPr/>
        <a:lstStyle/>
        <a:p>
          <a:endParaRPr lang="en-US"/>
        </a:p>
      </dgm:t>
    </dgm:pt>
    <dgm:pt modelId="{9EACDE23-95B6-4D70-9C5F-6BA7B6B954BA}">
      <dgm:prSet/>
      <dgm:spPr/>
      <dgm:t>
        <a:bodyPr/>
        <a:lstStyle/>
        <a:p>
          <a:r>
            <a:rPr lang="en-US" dirty="0"/>
            <a:t>HRQOL measured using </a:t>
          </a:r>
          <a:r>
            <a:rPr lang="en-US" b="0" i="0" dirty="0"/>
            <a:t>Medical Outcome Study 36-SF-</a:t>
          </a:r>
          <a:endParaRPr lang="en-US" dirty="0"/>
        </a:p>
      </dgm:t>
    </dgm:pt>
    <dgm:pt modelId="{1CD45220-F3CC-4412-B6C2-367C010C4418}" type="parTrans" cxnId="{F13A0C19-C5BE-4C52-84FE-5AEF10A31B5C}">
      <dgm:prSet/>
      <dgm:spPr/>
      <dgm:t>
        <a:bodyPr/>
        <a:lstStyle/>
        <a:p>
          <a:endParaRPr lang="en-US"/>
        </a:p>
      </dgm:t>
    </dgm:pt>
    <dgm:pt modelId="{63C9D126-73F2-48CE-9400-55A6BA731793}" type="sibTrans" cxnId="{F13A0C19-C5BE-4C52-84FE-5AEF10A31B5C}">
      <dgm:prSet/>
      <dgm:spPr/>
      <dgm:t>
        <a:bodyPr/>
        <a:lstStyle/>
        <a:p>
          <a:endParaRPr lang="en-US"/>
        </a:p>
      </dgm:t>
    </dgm:pt>
    <dgm:pt modelId="{580A3983-F155-4AAD-B4D9-781F956785A0}">
      <dgm:prSet/>
      <dgm:spPr/>
      <dgm:t>
        <a:bodyPr/>
        <a:lstStyle/>
        <a:p>
          <a:r>
            <a:rPr lang="en-US" dirty="0"/>
            <a:t>8 domains including: </a:t>
          </a:r>
          <a:r>
            <a:rPr lang="en-US" b="0" i="0" dirty="0"/>
            <a:t>physical function, physical role functions, emotional role functioning, bodily pain, vitality, general health, mental health and social function.</a:t>
          </a:r>
          <a:endParaRPr lang="en-US" dirty="0"/>
        </a:p>
      </dgm:t>
    </dgm:pt>
    <dgm:pt modelId="{ED66B32C-8196-4D82-A49B-7B914E5BDF8F}" type="parTrans" cxnId="{8F0E98B0-87FA-4EFD-A389-ECEB54D24924}">
      <dgm:prSet/>
      <dgm:spPr/>
      <dgm:t>
        <a:bodyPr/>
        <a:lstStyle/>
        <a:p>
          <a:endParaRPr lang="en-US"/>
        </a:p>
      </dgm:t>
    </dgm:pt>
    <dgm:pt modelId="{3C159963-18EC-420E-A9F1-964A66344E9D}" type="sibTrans" cxnId="{8F0E98B0-87FA-4EFD-A389-ECEB54D24924}">
      <dgm:prSet/>
      <dgm:spPr/>
      <dgm:t>
        <a:bodyPr/>
        <a:lstStyle/>
        <a:p>
          <a:endParaRPr lang="en-US"/>
        </a:p>
      </dgm:t>
    </dgm:pt>
    <dgm:pt modelId="{DBD1F331-4D1E-459C-8735-4DE5DCC739C9}">
      <dgm:prSet/>
      <dgm:spPr/>
      <dgm:t>
        <a:bodyPr/>
        <a:lstStyle/>
        <a:p>
          <a:r>
            <a:rPr lang="en-US"/>
            <a:t>Participants completed daily pain diaries</a:t>
          </a:r>
        </a:p>
      </dgm:t>
    </dgm:pt>
    <dgm:pt modelId="{074C70F9-EE0C-4A58-8713-558F58BB9A9E}" type="parTrans" cxnId="{7ABDC1C3-5232-4384-948A-832B2E82F0AB}">
      <dgm:prSet/>
      <dgm:spPr/>
      <dgm:t>
        <a:bodyPr/>
        <a:lstStyle/>
        <a:p>
          <a:endParaRPr lang="en-US"/>
        </a:p>
      </dgm:t>
    </dgm:pt>
    <dgm:pt modelId="{A8077B62-4F69-4CDD-8E9C-A8B2F070E2A0}" type="sibTrans" cxnId="{7ABDC1C3-5232-4384-948A-832B2E82F0AB}">
      <dgm:prSet/>
      <dgm:spPr/>
      <dgm:t>
        <a:bodyPr/>
        <a:lstStyle/>
        <a:p>
          <a:endParaRPr lang="en-US"/>
        </a:p>
      </dgm:t>
    </dgm:pt>
    <dgm:pt modelId="{2B3A628C-1A02-414C-9783-5E2475321458}">
      <dgm:prSet/>
      <dgm:spPr/>
      <dgm:t>
        <a:bodyPr/>
        <a:lstStyle/>
        <a:p>
          <a:r>
            <a:rPr lang="en-US"/>
            <a:t>3 variables calculated: mean daily pain, % days in crises, %utilization</a:t>
          </a:r>
        </a:p>
      </dgm:t>
    </dgm:pt>
    <dgm:pt modelId="{765CA670-020A-499B-B135-2E0F0B146737}" type="parTrans" cxnId="{66C4ABEA-CAC9-49B1-A577-54F15D1E09FD}">
      <dgm:prSet/>
      <dgm:spPr/>
      <dgm:t>
        <a:bodyPr/>
        <a:lstStyle/>
        <a:p>
          <a:endParaRPr lang="en-US"/>
        </a:p>
      </dgm:t>
    </dgm:pt>
    <dgm:pt modelId="{2396C8F4-F759-4F33-9C4F-7DCDA6F37DEF}" type="sibTrans" cxnId="{66C4ABEA-CAC9-49B1-A577-54F15D1E09FD}">
      <dgm:prSet/>
      <dgm:spPr/>
      <dgm:t>
        <a:bodyPr/>
        <a:lstStyle/>
        <a:p>
          <a:endParaRPr lang="en-US"/>
        </a:p>
      </dgm:t>
    </dgm:pt>
    <dgm:pt modelId="{0BB4D8CF-C13A-4984-88BB-BB995B626C5B}" type="pres">
      <dgm:prSet presAssocID="{863DA679-F288-4130-8068-A56B27A8B88F}" presName="Name0" presStyleCnt="0">
        <dgm:presLayoutVars>
          <dgm:dir/>
          <dgm:animLvl val="lvl"/>
          <dgm:resizeHandles val="exact"/>
        </dgm:presLayoutVars>
      </dgm:prSet>
      <dgm:spPr/>
    </dgm:pt>
    <dgm:pt modelId="{39C76F75-9D46-4E5C-AB48-8A21A89FA873}" type="pres">
      <dgm:prSet presAssocID="{C43E70B7-9946-45D7-9DAB-517727A85DD6}" presName="linNode" presStyleCnt="0"/>
      <dgm:spPr/>
    </dgm:pt>
    <dgm:pt modelId="{B1E80421-E520-4A3D-A9E8-B01523520D1C}" type="pres">
      <dgm:prSet presAssocID="{C43E70B7-9946-45D7-9DAB-517727A85DD6}" presName="parentText" presStyleLbl="node1" presStyleIdx="0" presStyleCnt="3">
        <dgm:presLayoutVars>
          <dgm:chMax val="1"/>
          <dgm:bulletEnabled val="1"/>
        </dgm:presLayoutVars>
      </dgm:prSet>
      <dgm:spPr/>
    </dgm:pt>
    <dgm:pt modelId="{8C5F8771-E05E-4BF7-A360-F164BE5C2D0C}" type="pres">
      <dgm:prSet presAssocID="{730089FE-00FC-43BF-A689-7CFC3646245C}" presName="sp" presStyleCnt="0"/>
      <dgm:spPr/>
    </dgm:pt>
    <dgm:pt modelId="{110C9494-B30E-4D02-9331-D239A369273E}" type="pres">
      <dgm:prSet presAssocID="{9EACDE23-95B6-4D70-9C5F-6BA7B6B954BA}" presName="linNode" presStyleCnt="0"/>
      <dgm:spPr/>
    </dgm:pt>
    <dgm:pt modelId="{FF9DDD69-2487-4567-BB0C-46AC2D406F4E}" type="pres">
      <dgm:prSet presAssocID="{9EACDE23-95B6-4D70-9C5F-6BA7B6B954BA}" presName="parentText" presStyleLbl="node1" presStyleIdx="1" presStyleCnt="3">
        <dgm:presLayoutVars>
          <dgm:chMax val="1"/>
          <dgm:bulletEnabled val="1"/>
        </dgm:presLayoutVars>
      </dgm:prSet>
      <dgm:spPr/>
    </dgm:pt>
    <dgm:pt modelId="{E4FE86A5-32A1-4797-931A-5F4562ED45FA}" type="pres">
      <dgm:prSet presAssocID="{9EACDE23-95B6-4D70-9C5F-6BA7B6B954BA}" presName="descendantText" presStyleLbl="alignAccFollowNode1" presStyleIdx="0" presStyleCnt="2">
        <dgm:presLayoutVars>
          <dgm:bulletEnabled val="1"/>
        </dgm:presLayoutVars>
      </dgm:prSet>
      <dgm:spPr/>
    </dgm:pt>
    <dgm:pt modelId="{151E5E2D-67AC-4CCB-9526-5063E20269EB}" type="pres">
      <dgm:prSet presAssocID="{63C9D126-73F2-48CE-9400-55A6BA731793}" presName="sp" presStyleCnt="0"/>
      <dgm:spPr/>
    </dgm:pt>
    <dgm:pt modelId="{1FB000D9-6F8F-4F6F-815E-304A925EEAAA}" type="pres">
      <dgm:prSet presAssocID="{DBD1F331-4D1E-459C-8735-4DE5DCC739C9}" presName="linNode" presStyleCnt="0"/>
      <dgm:spPr/>
    </dgm:pt>
    <dgm:pt modelId="{5D67CBF9-BC50-473C-B420-6CAA4F52275F}" type="pres">
      <dgm:prSet presAssocID="{DBD1F331-4D1E-459C-8735-4DE5DCC739C9}" presName="parentText" presStyleLbl="node1" presStyleIdx="2" presStyleCnt="3">
        <dgm:presLayoutVars>
          <dgm:chMax val="1"/>
          <dgm:bulletEnabled val="1"/>
        </dgm:presLayoutVars>
      </dgm:prSet>
      <dgm:spPr/>
    </dgm:pt>
    <dgm:pt modelId="{F91BB84C-11B6-47F3-87D3-54A43704A46D}" type="pres">
      <dgm:prSet presAssocID="{DBD1F331-4D1E-459C-8735-4DE5DCC739C9}" presName="descendantText" presStyleLbl="alignAccFollowNode1" presStyleIdx="1" presStyleCnt="2">
        <dgm:presLayoutVars>
          <dgm:bulletEnabled val="1"/>
        </dgm:presLayoutVars>
      </dgm:prSet>
      <dgm:spPr/>
    </dgm:pt>
  </dgm:ptLst>
  <dgm:cxnLst>
    <dgm:cxn modelId="{F13A0C19-C5BE-4C52-84FE-5AEF10A31B5C}" srcId="{863DA679-F288-4130-8068-A56B27A8B88F}" destId="{9EACDE23-95B6-4D70-9C5F-6BA7B6B954BA}" srcOrd="1" destOrd="0" parTransId="{1CD45220-F3CC-4412-B6C2-367C010C4418}" sibTransId="{63C9D126-73F2-48CE-9400-55A6BA731793}"/>
    <dgm:cxn modelId="{CA33FD31-CCB2-4570-88F8-859481F6B7D8}" type="presOf" srcId="{2B3A628C-1A02-414C-9783-5E2475321458}" destId="{F91BB84C-11B6-47F3-87D3-54A43704A46D}" srcOrd="0" destOrd="0" presId="urn:microsoft.com/office/officeart/2005/8/layout/vList5"/>
    <dgm:cxn modelId="{A4685248-38A2-4CDD-BD7D-62B5AF8F349F}" type="presOf" srcId="{DBD1F331-4D1E-459C-8735-4DE5DCC739C9}" destId="{5D67CBF9-BC50-473C-B420-6CAA4F52275F}" srcOrd="0" destOrd="0" presId="urn:microsoft.com/office/officeart/2005/8/layout/vList5"/>
    <dgm:cxn modelId="{0A1BE151-B523-44E7-ABF0-FB1D910E5D84}" type="presOf" srcId="{C43E70B7-9946-45D7-9DAB-517727A85DD6}" destId="{B1E80421-E520-4A3D-A9E8-B01523520D1C}" srcOrd="0" destOrd="0" presId="urn:microsoft.com/office/officeart/2005/8/layout/vList5"/>
    <dgm:cxn modelId="{AA98025A-6C2C-4D14-A2B8-5538ABF7635F}" type="presOf" srcId="{580A3983-F155-4AAD-B4D9-781F956785A0}" destId="{E4FE86A5-32A1-4797-931A-5F4562ED45FA}" srcOrd="0" destOrd="0" presId="urn:microsoft.com/office/officeart/2005/8/layout/vList5"/>
    <dgm:cxn modelId="{8F0E98B0-87FA-4EFD-A389-ECEB54D24924}" srcId="{9EACDE23-95B6-4D70-9C5F-6BA7B6B954BA}" destId="{580A3983-F155-4AAD-B4D9-781F956785A0}" srcOrd="0" destOrd="0" parTransId="{ED66B32C-8196-4D82-A49B-7B914E5BDF8F}" sibTransId="{3C159963-18EC-420E-A9F1-964A66344E9D}"/>
    <dgm:cxn modelId="{7ABDC1C3-5232-4384-948A-832B2E82F0AB}" srcId="{863DA679-F288-4130-8068-A56B27A8B88F}" destId="{DBD1F331-4D1E-459C-8735-4DE5DCC739C9}" srcOrd="2" destOrd="0" parTransId="{074C70F9-EE0C-4A58-8713-558F58BB9A9E}" sibTransId="{A8077B62-4F69-4CDD-8E9C-A8B2F070E2A0}"/>
    <dgm:cxn modelId="{941658D1-4405-4DB1-81A9-F3A8298048DD}" srcId="{863DA679-F288-4130-8068-A56B27A8B88F}" destId="{C43E70B7-9946-45D7-9DAB-517727A85DD6}" srcOrd="0" destOrd="0" parTransId="{3F5307EF-908D-40B5-B332-E1DFE6466D94}" sibTransId="{730089FE-00FC-43BF-A689-7CFC3646245C}"/>
    <dgm:cxn modelId="{F5AED8D5-10E9-4FCF-A29C-240B190EDD2F}" type="presOf" srcId="{9EACDE23-95B6-4D70-9C5F-6BA7B6B954BA}" destId="{FF9DDD69-2487-4567-BB0C-46AC2D406F4E}" srcOrd="0" destOrd="0" presId="urn:microsoft.com/office/officeart/2005/8/layout/vList5"/>
    <dgm:cxn modelId="{6D3AEBD6-1688-4A06-8078-1908CB7C5D9B}" type="presOf" srcId="{863DA679-F288-4130-8068-A56B27A8B88F}" destId="{0BB4D8CF-C13A-4984-88BB-BB995B626C5B}" srcOrd="0" destOrd="0" presId="urn:microsoft.com/office/officeart/2005/8/layout/vList5"/>
    <dgm:cxn modelId="{66C4ABEA-CAC9-49B1-A577-54F15D1E09FD}" srcId="{DBD1F331-4D1E-459C-8735-4DE5DCC739C9}" destId="{2B3A628C-1A02-414C-9783-5E2475321458}" srcOrd="0" destOrd="0" parTransId="{765CA670-020A-499B-B135-2E0F0B146737}" sibTransId="{2396C8F4-F759-4F33-9C4F-7DCDA6F37DEF}"/>
    <dgm:cxn modelId="{C720232C-24D9-4E1B-BC49-9251DF064F42}" type="presParOf" srcId="{0BB4D8CF-C13A-4984-88BB-BB995B626C5B}" destId="{39C76F75-9D46-4E5C-AB48-8A21A89FA873}" srcOrd="0" destOrd="0" presId="urn:microsoft.com/office/officeart/2005/8/layout/vList5"/>
    <dgm:cxn modelId="{CF878FA0-7595-4D6D-B85E-D98982290C91}" type="presParOf" srcId="{39C76F75-9D46-4E5C-AB48-8A21A89FA873}" destId="{B1E80421-E520-4A3D-A9E8-B01523520D1C}" srcOrd="0" destOrd="0" presId="urn:microsoft.com/office/officeart/2005/8/layout/vList5"/>
    <dgm:cxn modelId="{A70A3B9A-448F-4E8B-9534-249F708778AB}" type="presParOf" srcId="{0BB4D8CF-C13A-4984-88BB-BB995B626C5B}" destId="{8C5F8771-E05E-4BF7-A360-F164BE5C2D0C}" srcOrd="1" destOrd="0" presId="urn:microsoft.com/office/officeart/2005/8/layout/vList5"/>
    <dgm:cxn modelId="{1839E132-D00E-4E5F-9910-9C9383EF9368}" type="presParOf" srcId="{0BB4D8CF-C13A-4984-88BB-BB995B626C5B}" destId="{110C9494-B30E-4D02-9331-D239A369273E}" srcOrd="2" destOrd="0" presId="urn:microsoft.com/office/officeart/2005/8/layout/vList5"/>
    <dgm:cxn modelId="{012DA4D6-C966-48B5-9E2E-26AB599FC348}" type="presParOf" srcId="{110C9494-B30E-4D02-9331-D239A369273E}" destId="{FF9DDD69-2487-4567-BB0C-46AC2D406F4E}" srcOrd="0" destOrd="0" presId="urn:microsoft.com/office/officeart/2005/8/layout/vList5"/>
    <dgm:cxn modelId="{EB2AFC03-77A3-44DD-97CB-56463BDA2954}" type="presParOf" srcId="{110C9494-B30E-4D02-9331-D239A369273E}" destId="{E4FE86A5-32A1-4797-931A-5F4562ED45FA}" srcOrd="1" destOrd="0" presId="urn:microsoft.com/office/officeart/2005/8/layout/vList5"/>
    <dgm:cxn modelId="{8AA4ECC5-1597-4F20-887A-CEA72D3BB4CF}" type="presParOf" srcId="{0BB4D8CF-C13A-4984-88BB-BB995B626C5B}" destId="{151E5E2D-67AC-4CCB-9526-5063E20269EB}" srcOrd="3" destOrd="0" presId="urn:microsoft.com/office/officeart/2005/8/layout/vList5"/>
    <dgm:cxn modelId="{A631AEDA-A44A-4EF5-8124-75F173AE7668}" type="presParOf" srcId="{0BB4D8CF-C13A-4984-88BB-BB995B626C5B}" destId="{1FB000D9-6F8F-4F6F-815E-304A925EEAAA}" srcOrd="4" destOrd="0" presId="urn:microsoft.com/office/officeart/2005/8/layout/vList5"/>
    <dgm:cxn modelId="{5D85BC05-20DB-450B-9A49-DF3A0253360D}" type="presParOf" srcId="{1FB000D9-6F8F-4F6F-815E-304A925EEAAA}" destId="{5D67CBF9-BC50-473C-B420-6CAA4F52275F}" srcOrd="0" destOrd="0" presId="urn:microsoft.com/office/officeart/2005/8/layout/vList5"/>
    <dgm:cxn modelId="{FB5E7AC6-91FC-430A-BD71-C47981D8FD12}" type="presParOf" srcId="{1FB000D9-6F8F-4F6F-815E-304A925EEAAA}" destId="{F91BB84C-11B6-47F3-87D3-54A43704A46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23792C-6B43-44B3-A096-0AE5515B246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37C74EC-22D5-4E71-9935-BD70DCCA3EB3}">
      <dgm:prSet phldrT="[Text]"/>
      <dgm:spPr/>
      <dgm:t>
        <a:bodyPr/>
        <a:lstStyle/>
        <a:p>
          <a:r>
            <a:rPr lang="en-US"/>
            <a:t>High levels of associated stigma </a:t>
          </a:r>
          <a:r>
            <a:rPr lang="en-US">
              <a:sym typeface="Wingdings" panose="05000000000000000000" pitchFamily="2" charset="2"/>
            </a:rPr>
            <a:t> generational</a:t>
          </a:r>
          <a:endParaRPr lang="en-US" dirty="0"/>
        </a:p>
      </dgm:t>
    </dgm:pt>
    <dgm:pt modelId="{A77A84E8-A794-4574-A487-7D9603888DD2}" type="parTrans" cxnId="{9D1BEA1F-1279-43CE-ABE5-A74D33242C51}">
      <dgm:prSet/>
      <dgm:spPr/>
      <dgm:t>
        <a:bodyPr/>
        <a:lstStyle/>
        <a:p>
          <a:endParaRPr lang="en-US"/>
        </a:p>
      </dgm:t>
    </dgm:pt>
    <dgm:pt modelId="{E956D706-55A2-4763-96E2-DF8AA8E23A02}" type="sibTrans" cxnId="{9D1BEA1F-1279-43CE-ABE5-A74D33242C51}">
      <dgm:prSet/>
      <dgm:spPr/>
      <dgm:t>
        <a:bodyPr/>
        <a:lstStyle/>
        <a:p>
          <a:endParaRPr lang="en-US"/>
        </a:p>
      </dgm:t>
    </dgm:pt>
    <dgm:pt modelId="{25137F14-4EAE-46EC-966F-338668B8188D}">
      <dgm:prSet/>
      <dgm:spPr/>
      <dgm:t>
        <a:bodyPr/>
        <a:lstStyle/>
        <a:p>
          <a:r>
            <a:rPr lang="en-US"/>
            <a:t>Emotional marginalization, depersonalization, disfranchisement</a:t>
          </a:r>
          <a:endParaRPr lang="en-US" dirty="0"/>
        </a:p>
      </dgm:t>
    </dgm:pt>
    <dgm:pt modelId="{4391F7EC-48FD-4F3D-807F-287925BACFC8}" type="parTrans" cxnId="{45900137-6278-450D-95CE-0B0858E8AC72}">
      <dgm:prSet/>
      <dgm:spPr/>
      <dgm:t>
        <a:bodyPr/>
        <a:lstStyle/>
        <a:p>
          <a:endParaRPr lang="en-US"/>
        </a:p>
      </dgm:t>
    </dgm:pt>
    <dgm:pt modelId="{B94D6975-72D1-4819-BEA3-36BF021FFC26}" type="sibTrans" cxnId="{45900137-6278-450D-95CE-0B0858E8AC72}">
      <dgm:prSet/>
      <dgm:spPr/>
      <dgm:t>
        <a:bodyPr/>
        <a:lstStyle/>
        <a:p>
          <a:endParaRPr lang="en-US"/>
        </a:p>
      </dgm:t>
    </dgm:pt>
    <dgm:pt modelId="{019E6F69-AFE1-4100-A203-B4AFBA03EA8E}">
      <dgm:prSet/>
      <dgm:spPr/>
      <dgm:t>
        <a:bodyPr/>
        <a:lstStyle/>
        <a:p>
          <a:r>
            <a:rPr lang="en-US" dirty="0"/>
            <a:t>Financial Toxicity</a:t>
          </a:r>
        </a:p>
      </dgm:t>
    </dgm:pt>
    <dgm:pt modelId="{300E9DC6-9E85-4490-9108-6ED743A0BC9A}" type="parTrans" cxnId="{76BEA817-3384-4950-951B-49F3FEC64DCC}">
      <dgm:prSet/>
      <dgm:spPr/>
      <dgm:t>
        <a:bodyPr/>
        <a:lstStyle/>
        <a:p>
          <a:endParaRPr lang="en-US"/>
        </a:p>
      </dgm:t>
    </dgm:pt>
    <dgm:pt modelId="{371A0FC3-55F1-48A5-850E-3D87C74947AE}" type="sibTrans" cxnId="{76BEA817-3384-4950-951B-49F3FEC64DCC}">
      <dgm:prSet/>
      <dgm:spPr/>
      <dgm:t>
        <a:bodyPr/>
        <a:lstStyle/>
        <a:p>
          <a:endParaRPr lang="en-US"/>
        </a:p>
      </dgm:t>
    </dgm:pt>
    <dgm:pt modelId="{883D3725-3BDE-46EA-96D8-FF8005A90793}">
      <dgm:prSet/>
      <dgm:spPr/>
      <dgm:t>
        <a:bodyPr/>
        <a:lstStyle/>
        <a:p>
          <a:r>
            <a:rPr lang="en-US" dirty="0"/>
            <a:t>Decreased workplace productivity, educational attainment, difficulty w/ daily household activities</a:t>
          </a:r>
        </a:p>
      </dgm:t>
    </dgm:pt>
    <dgm:pt modelId="{07C0F851-7869-46D5-B09D-CFF81052FBC4}" type="parTrans" cxnId="{25AA23C5-5BB1-4D17-8539-2ACF3B793A7E}">
      <dgm:prSet/>
      <dgm:spPr/>
      <dgm:t>
        <a:bodyPr/>
        <a:lstStyle/>
        <a:p>
          <a:endParaRPr lang="en-US"/>
        </a:p>
      </dgm:t>
    </dgm:pt>
    <dgm:pt modelId="{5EFE870E-5EC4-4D80-8325-B54B116C1504}" type="sibTrans" cxnId="{25AA23C5-5BB1-4D17-8539-2ACF3B793A7E}">
      <dgm:prSet/>
      <dgm:spPr/>
      <dgm:t>
        <a:bodyPr/>
        <a:lstStyle/>
        <a:p>
          <a:endParaRPr lang="en-US"/>
        </a:p>
      </dgm:t>
    </dgm:pt>
    <dgm:pt modelId="{8B56DAB6-C50D-4D06-83B1-C2A4BE97054D}">
      <dgm:prSet/>
      <dgm:spPr/>
      <dgm:t>
        <a:bodyPr/>
        <a:lstStyle/>
        <a:p>
          <a:r>
            <a:rPr lang="en-US"/>
            <a:t>Poor coping skills</a:t>
          </a:r>
          <a:endParaRPr lang="en-US" dirty="0"/>
        </a:p>
      </dgm:t>
    </dgm:pt>
    <dgm:pt modelId="{1914D085-E1C6-4AFF-997A-B2C68AB95076}" type="parTrans" cxnId="{1CC83F77-935A-4E89-B7B6-D7BE591AA10F}">
      <dgm:prSet/>
      <dgm:spPr/>
      <dgm:t>
        <a:bodyPr/>
        <a:lstStyle/>
        <a:p>
          <a:endParaRPr lang="en-US"/>
        </a:p>
      </dgm:t>
    </dgm:pt>
    <dgm:pt modelId="{783E379A-32D3-4202-BDA7-D8C13B6255B6}" type="sibTrans" cxnId="{1CC83F77-935A-4E89-B7B6-D7BE591AA10F}">
      <dgm:prSet/>
      <dgm:spPr/>
      <dgm:t>
        <a:bodyPr/>
        <a:lstStyle/>
        <a:p>
          <a:endParaRPr lang="en-US"/>
        </a:p>
      </dgm:t>
    </dgm:pt>
    <dgm:pt modelId="{982693BD-3248-4B41-9E1D-09915C2D30C0}">
      <dgm:prSet/>
      <dgm:spPr/>
      <dgm:t>
        <a:bodyPr/>
        <a:lstStyle/>
        <a:p>
          <a:r>
            <a:rPr lang="en-US" dirty="0"/>
            <a:t>Impaired neurocognitive function:</a:t>
          </a:r>
        </a:p>
      </dgm:t>
    </dgm:pt>
    <dgm:pt modelId="{47B75F23-14D3-4C68-9D45-5D1BF5A4D5CD}" type="parTrans" cxnId="{58997E36-C1FF-4B62-AB3D-B1228BF13449}">
      <dgm:prSet/>
      <dgm:spPr/>
      <dgm:t>
        <a:bodyPr/>
        <a:lstStyle/>
        <a:p>
          <a:endParaRPr lang="en-US"/>
        </a:p>
      </dgm:t>
    </dgm:pt>
    <dgm:pt modelId="{2E994F90-680C-4E73-88E6-4819E686E880}" type="sibTrans" cxnId="{58997E36-C1FF-4B62-AB3D-B1228BF13449}">
      <dgm:prSet/>
      <dgm:spPr/>
      <dgm:t>
        <a:bodyPr/>
        <a:lstStyle/>
        <a:p>
          <a:endParaRPr lang="en-US"/>
        </a:p>
      </dgm:t>
    </dgm:pt>
    <dgm:pt modelId="{001BAA36-969E-4B96-969D-65A91FFB20ED}">
      <dgm:prSet/>
      <dgm:spPr/>
      <dgm:t>
        <a:bodyPr/>
        <a:lstStyle/>
        <a:p>
          <a:r>
            <a:rPr lang="en-US"/>
            <a:t>Decreased processing speed</a:t>
          </a:r>
          <a:endParaRPr lang="en-US" dirty="0"/>
        </a:p>
      </dgm:t>
    </dgm:pt>
    <dgm:pt modelId="{C851D39C-4CE5-4840-AE21-6724C7D8019E}" type="parTrans" cxnId="{2E32339E-3980-4D00-8088-03D89E151610}">
      <dgm:prSet/>
      <dgm:spPr/>
      <dgm:t>
        <a:bodyPr/>
        <a:lstStyle/>
        <a:p>
          <a:endParaRPr lang="en-US"/>
        </a:p>
      </dgm:t>
    </dgm:pt>
    <dgm:pt modelId="{982A80F0-69A3-4C35-BD6F-879DBD360486}" type="sibTrans" cxnId="{2E32339E-3980-4D00-8088-03D89E151610}">
      <dgm:prSet/>
      <dgm:spPr/>
      <dgm:t>
        <a:bodyPr/>
        <a:lstStyle/>
        <a:p>
          <a:endParaRPr lang="en-US"/>
        </a:p>
      </dgm:t>
    </dgm:pt>
    <dgm:pt modelId="{51EEB417-392E-4C9F-82A5-C7DAEF7D19CD}">
      <dgm:prSet/>
      <dgm:spPr/>
      <dgm:t>
        <a:bodyPr/>
        <a:lstStyle/>
        <a:p>
          <a:r>
            <a:rPr lang="en-US"/>
            <a:t>Difficulty in executive functioning</a:t>
          </a:r>
          <a:endParaRPr lang="en-US" dirty="0"/>
        </a:p>
      </dgm:t>
    </dgm:pt>
    <dgm:pt modelId="{649A6933-AFBA-4C15-9141-59EB642433A3}" type="parTrans" cxnId="{07FAAE67-3EC7-4A17-8F0C-BAD105C98897}">
      <dgm:prSet/>
      <dgm:spPr/>
      <dgm:t>
        <a:bodyPr/>
        <a:lstStyle/>
        <a:p>
          <a:endParaRPr lang="en-US"/>
        </a:p>
      </dgm:t>
    </dgm:pt>
    <dgm:pt modelId="{229DE571-D806-4DD8-904E-2B958818EB78}" type="sibTrans" cxnId="{07FAAE67-3EC7-4A17-8F0C-BAD105C98897}">
      <dgm:prSet/>
      <dgm:spPr/>
      <dgm:t>
        <a:bodyPr/>
        <a:lstStyle/>
        <a:p>
          <a:endParaRPr lang="en-US"/>
        </a:p>
      </dgm:t>
    </dgm:pt>
    <dgm:pt modelId="{C4442450-F444-41A9-BC2D-58090C4938EB}">
      <dgm:prSet/>
      <dgm:spPr/>
      <dgm:t>
        <a:bodyPr/>
        <a:lstStyle/>
        <a:p>
          <a:r>
            <a:rPr lang="en-US"/>
            <a:t>Impaired social functioning in peer/spousal relationships</a:t>
          </a:r>
          <a:endParaRPr lang="en-US" dirty="0"/>
        </a:p>
      </dgm:t>
    </dgm:pt>
    <dgm:pt modelId="{EFBC1D9A-B4E6-44E3-A4D9-E20CFC2904DE}" type="parTrans" cxnId="{C78370B2-2CD9-4696-95C4-004E24A6080E}">
      <dgm:prSet/>
      <dgm:spPr/>
      <dgm:t>
        <a:bodyPr/>
        <a:lstStyle/>
        <a:p>
          <a:endParaRPr lang="en-US"/>
        </a:p>
      </dgm:t>
    </dgm:pt>
    <dgm:pt modelId="{B5CF3B66-4FAB-42BA-A267-CAD3C51035EA}" type="sibTrans" cxnId="{C78370B2-2CD9-4696-95C4-004E24A6080E}">
      <dgm:prSet/>
      <dgm:spPr/>
      <dgm:t>
        <a:bodyPr/>
        <a:lstStyle/>
        <a:p>
          <a:endParaRPr lang="en-US"/>
        </a:p>
      </dgm:t>
    </dgm:pt>
    <dgm:pt modelId="{20956FD9-A162-419E-8D18-9319786CDE54}">
      <dgm:prSet/>
      <dgm:spPr/>
      <dgm:t>
        <a:bodyPr/>
        <a:lstStyle/>
        <a:p>
          <a:r>
            <a:rPr lang="en-US"/>
            <a:t>Impaired sexual functioning</a:t>
          </a:r>
          <a:endParaRPr lang="en-US" dirty="0"/>
        </a:p>
      </dgm:t>
    </dgm:pt>
    <dgm:pt modelId="{E54B1608-F3D2-43C5-A390-FA98DF8892B9}" type="parTrans" cxnId="{0DD58096-A6BE-4907-BA44-4A4D17B5C0B8}">
      <dgm:prSet/>
      <dgm:spPr/>
      <dgm:t>
        <a:bodyPr/>
        <a:lstStyle/>
        <a:p>
          <a:endParaRPr lang="en-US"/>
        </a:p>
      </dgm:t>
    </dgm:pt>
    <dgm:pt modelId="{1A969DAE-5917-4D32-BB65-E505C1BD93EA}" type="sibTrans" cxnId="{0DD58096-A6BE-4907-BA44-4A4D17B5C0B8}">
      <dgm:prSet/>
      <dgm:spPr/>
      <dgm:t>
        <a:bodyPr/>
        <a:lstStyle/>
        <a:p>
          <a:endParaRPr lang="en-US"/>
        </a:p>
      </dgm:t>
    </dgm:pt>
    <dgm:pt modelId="{25876500-87C1-4F75-A07A-64E56D82485B}" type="pres">
      <dgm:prSet presAssocID="{DA23792C-6B43-44B3-A096-0AE5515B246A}" presName="diagram" presStyleCnt="0">
        <dgm:presLayoutVars>
          <dgm:dir/>
          <dgm:resizeHandles val="exact"/>
        </dgm:presLayoutVars>
      </dgm:prSet>
      <dgm:spPr/>
    </dgm:pt>
    <dgm:pt modelId="{0300A55A-88F6-4B7A-A628-E0C522FE62C3}" type="pres">
      <dgm:prSet presAssocID="{637C74EC-22D5-4E71-9935-BD70DCCA3EB3}" presName="node" presStyleLbl="node1" presStyleIdx="0" presStyleCnt="8">
        <dgm:presLayoutVars>
          <dgm:bulletEnabled val="1"/>
        </dgm:presLayoutVars>
      </dgm:prSet>
      <dgm:spPr/>
    </dgm:pt>
    <dgm:pt modelId="{E29FD0D4-D952-4618-8D1D-236BF92C5532}" type="pres">
      <dgm:prSet presAssocID="{E956D706-55A2-4763-96E2-DF8AA8E23A02}" presName="sibTrans" presStyleCnt="0"/>
      <dgm:spPr/>
    </dgm:pt>
    <dgm:pt modelId="{FD7C320D-4CEB-498D-8A45-21F763BF8B1F}" type="pres">
      <dgm:prSet presAssocID="{25137F14-4EAE-46EC-966F-338668B8188D}" presName="node" presStyleLbl="node1" presStyleIdx="1" presStyleCnt="8">
        <dgm:presLayoutVars>
          <dgm:bulletEnabled val="1"/>
        </dgm:presLayoutVars>
      </dgm:prSet>
      <dgm:spPr/>
    </dgm:pt>
    <dgm:pt modelId="{E27C7EC6-9ADE-46DE-B0C4-20667D29A4B0}" type="pres">
      <dgm:prSet presAssocID="{B94D6975-72D1-4819-BEA3-36BF021FFC26}" presName="sibTrans" presStyleCnt="0"/>
      <dgm:spPr/>
    </dgm:pt>
    <dgm:pt modelId="{CF2976E7-FBD8-4C2F-8665-4EB179225AF5}" type="pres">
      <dgm:prSet presAssocID="{019E6F69-AFE1-4100-A203-B4AFBA03EA8E}" presName="node" presStyleLbl="node1" presStyleIdx="2" presStyleCnt="8">
        <dgm:presLayoutVars>
          <dgm:bulletEnabled val="1"/>
        </dgm:presLayoutVars>
      </dgm:prSet>
      <dgm:spPr/>
    </dgm:pt>
    <dgm:pt modelId="{EA853BE0-BFFF-4DF4-959C-0017E4E37A8A}" type="pres">
      <dgm:prSet presAssocID="{371A0FC3-55F1-48A5-850E-3D87C74947AE}" presName="sibTrans" presStyleCnt="0"/>
      <dgm:spPr/>
    </dgm:pt>
    <dgm:pt modelId="{4F012E13-A88D-4DBA-9977-13D54D07805B}" type="pres">
      <dgm:prSet presAssocID="{883D3725-3BDE-46EA-96D8-FF8005A90793}" presName="node" presStyleLbl="node1" presStyleIdx="3" presStyleCnt="8">
        <dgm:presLayoutVars>
          <dgm:bulletEnabled val="1"/>
        </dgm:presLayoutVars>
      </dgm:prSet>
      <dgm:spPr/>
    </dgm:pt>
    <dgm:pt modelId="{14A34ED1-D1AC-43CC-B159-1DEC2D555430}" type="pres">
      <dgm:prSet presAssocID="{5EFE870E-5EC4-4D80-8325-B54B116C1504}" presName="sibTrans" presStyleCnt="0"/>
      <dgm:spPr/>
    </dgm:pt>
    <dgm:pt modelId="{1F70B850-1C7A-402A-81EF-10DE335243E7}" type="pres">
      <dgm:prSet presAssocID="{8B56DAB6-C50D-4D06-83B1-C2A4BE97054D}" presName="node" presStyleLbl="node1" presStyleIdx="4" presStyleCnt="8">
        <dgm:presLayoutVars>
          <dgm:bulletEnabled val="1"/>
        </dgm:presLayoutVars>
      </dgm:prSet>
      <dgm:spPr/>
    </dgm:pt>
    <dgm:pt modelId="{5EACD537-8069-43E1-A5C0-47C3403647C9}" type="pres">
      <dgm:prSet presAssocID="{783E379A-32D3-4202-BDA7-D8C13B6255B6}" presName="sibTrans" presStyleCnt="0"/>
      <dgm:spPr/>
    </dgm:pt>
    <dgm:pt modelId="{759174ED-BBA7-4307-B5F8-D060E6357498}" type="pres">
      <dgm:prSet presAssocID="{982693BD-3248-4B41-9E1D-09915C2D30C0}" presName="node" presStyleLbl="node1" presStyleIdx="5" presStyleCnt="8">
        <dgm:presLayoutVars>
          <dgm:bulletEnabled val="1"/>
        </dgm:presLayoutVars>
      </dgm:prSet>
      <dgm:spPr/>
    </dgm:pt>
    <dgm:pt modelId="{F3F3337F-C269-4607-A3DE-591B925044EC}" type="pres">
      <dgm:prSet presAssocID="{2E994F90-680C-4E73-88E6-4819E686E880}" presName="sibTrans" presStyleCnt="0"/>
      <dgm:spPr/>
    </dgm:pt>
    <dgm:pt modelId="{978D0A45-219F-4C10-9749-9A8F1C666200}" type="pres">
      <dgm:prSet presAssocID="{C4442450-F444-41A9-BC2D-58090C4938EB}" presName="node" presStyleLbl="node1" presStyleIdx="6" presStyleCnt="8">
        <dgm:presLayoutVars>
          <dgm:bulletEnabled val="1"/>
        </dgm:presLayoutVars>
      </dgm:prSet>
      <dgm:spPr/>
    </dgm:pt>
    <dgm:pt modelId="{DA32EA5C-606C-4751-B405-EC1F69986A37}" type="pres">
      <dgm:prSet presAssocID="{B5CF3B66-4FAB-42BA-A267-CAD3C51035EA}" presName="sibTrans" presStyleCnt="0"/>
      <dgm:spPr/>
    </dgm:pt>
    <dgm:pt modelId="{B3125A54-CEB3-41FB-8FBF-D4EF222599C3}" type="pres">
      <dgm:prSet presAssocID="{20956FD9-A162-419E-8D18-9319786CDE54}" presName="node" presStyleLbl="node1" presStyleIdx="7" presStyleCnt="8">
        <dgm:presLayoutVars>
          <dgm:bulletEnabled val="1"/>
        </dgm:presLayoutVars>
      </dgm:prSet>
      <dgm:spPr/>
    </dgm:pt>
  </dgm:ptLst>
  <dgm:cxnLst>
    <dgm:cxn modelId="{01FF7F00-78F4-40D2-86E0-18BB0F0A58C1}" type="presOf" srcId="{883D3725-3BDE-46EA-96D8-FF8005A90793}" destId="{4F012E13-A88D-4DBA-9977-13D54D07805B}" srcOrd="0" destOrd="0" presId="urn:microsoft.com/office/officeart/2005/8/layout/default"/>
    <dgm:cxn modelId="{D9697E05-7340-4EB8-A115-52064DA64C92}" type="presOf" srcId="{019E6F69-AFE1-4100-A203-B4AFBA03EA8E}" destId="{CF2976E7-FBD8-4C2F-8665-4EB179225AF5}" srcOrd="0" destOrd="0" presId="urn:microsoft.com/office/officeart/2005/8/layout/default"/>
    <dgm:cxn modelId="{3F186107-ADDA-4902-AC26-EDB1C6A4CA42}" type="presOf" srcId="{8B56DAB6-C50D-4D06-83B1-C2A4BE97054D}" destId="{1F70B850-1C7A-402A-81EF-10DE335243E7}" srcOrd="0" destOrd="0" presId="urn:microsoft.com/office/officeart/2005/8/layout/default"/>
    <dgm:cxn modelId="{69738112-62ED-48E9-84C1-547F1E0E3E55}" type="presOf" srcId="{C4442450-F444-41A9-BC2D-58090C4938EB}" destId="{978D0A45-219F-4C10-9749-9A8F1C666200}" srcOrd="0" destOrd="0" presId="urn:microsoft.com/office/officeart/2005/8/layout/default"/>
    <dgm:cxn modelId="{62EFFC13-CC07-4231-B574-6CE0BF0492E3}" type="presOf" srcId="{25137F14-4EAE-46EC-966F-338668B8188D}" destId="{FD7C320D-4CEB-498D-8A45-21F763BF8B1F}" srcOrd="0" destOrd="0" presId="urn:microsoft.com/office/officeart/2005/8/layout/default"/>
    <dgm:cxn modelId="{76BEA817-3384-4950-951B-49F3FEC64DCC}" srcId="{DA23792C-6B43-44B3-A096-0AE5515B246A}" destId="{019E6F69-AFE1-4100-A203-B4AFBA03EA8E}" srcOrd="2" destOrd="0" parTransId="{300E9DC6-9E85-4490-9108-6ED743A0BC9A}" sibTransId="{371A0FC3-55F1-48A5-850E-3D87C74947AE}"/>
    <dgm:cxn modelId="{5D27D11A-952C-4AD8-9FF4-3AB2BB1C6006}" type="presOf" srcId="{001BAA36-969E-4B96-969D-65A91FFB20ED}" destId="{759174ED-BBA7-4307-B5F8-D060E6357498}" srcOrd="0" destOrd="1" presId="urn:microsoft.com/office/officeart/2005/8/layout/default"/>
    <dgm:cxn modelId="{9D1BEA1F-1279-43CE-ABE5-A74D33242C51}" srcId="{DA23792C-6B43-44B3-A096-0AE5515B246A}" destId="{637C74EC-22D5-4E71-9935-BD70DCCA3EB3}" srcOrd="0" destOrd="0" parTransId="{A77A84E8-A794-4574-A487-7D9603888DD2}" sibTransId="{E956D706-55A2-4763-96E2-DF8AA8E23A02}"/>
    <dgm:cxn modelId="{58997E36-C1FF-4B62-AB3D-B1228BF13449}" srcId="{DA23792C-6B43-44B3-A096-0AE5515B246A}" destId="{982693BD-3248-4B41-9E1D-09915C2D30C0}" srcOrd="5" destOrd="0" parTransId="{47B75F23-14D3-4C68-9D45-5D1BF5A4D5CD}" sibTransId="{2E994F90-680C-4E73-88E6-4819E686E880}"/>
    <dgm:cxn modelId="{45900137-6278-450D-95CE-0B0858E8AC72}" srcId="{DA23792C-6B43-44B3-A096-0AE5515B246A}" destId="{25137F14-4EAE-46EC-966F-338668B8188D}" srcOrd="1" destOrd="0" parTransId="{4391F7EC-48FD-4F3D-807F-287925BACFC8}" sibTransId="{B94D6975-72D1-4819-BEA3-36BF021FFC26}"/>
    <dgm:cxn modelId="{5955A837-A640-453E-BA33-5116158ADF4F}" type="presOf" srcId="{DA23792C-6B43-44B3-A096-0AE5515B246A}" destId="{25876500-87C1-4F75-A07A-64E56D82485B}" srcOrd="0" destOrd="0" presId="urn:microsoft.com/office/officeart/2005/8/layout/default"/>
    <dgm:cxn modelId="{07FAAE67-3EC7-4A17-8F0C-BAD105C98897}" srcId="{982693BD-3248-4B41-9E1D-09915C2D30C0}" destId="{51EEB417-392E-4C9F-82A5-C7DAEF7D19CD}" srcOrd="1" destOrd="0" parTransId="{649A6933-AFBA-4C15-9141-59EB642433A3}" sibTransId="{229DE571-D806-4DD8-904E-2B958818EB78}"/>
    <dgm:cxn modelId="{99878654-6A8B-4214-A44F-1790B3B47C7B}" type="presOf" srcId="{982693BD-3248-4B41-9E1D-09915C2D30C0}" destId="{759174ED-BBA7-4307-B5F8-D060E6357498}" srcOrd="0" destOrd="0" presId="urn:microsoft.com/office/officeart/2005/8/layout/default"/>
    <dgm:cxn modelId="{1CC83F77-935A-4E89-B7B6-D7BE591AA10F}" srcId="{DA23792C-6B43-44B3-A096-0AE5515B246A}" destId="{8B56DAB6-C50D-4D06-83B1-C2A4BE97054D}" srcOrd="4" destOrd="0" parTransId="{1914D085-E1C6-4AFF-997A-B2C68AB95076}" sibTransId="{783E379A-32D3-4202-BDA7-D8C13B6255B6}"/>
    <dgm:cxn modelId="{C3160387-3250-4894-8267-B579AA9CED43}" type="presOf" srcId="{637C74EC-22D5-4E71-9935-BD70DCCA3EB3}" destId="{0300A55A-88F6-4B7A-A628-E0C522FE62C3}" srcOrd="0" destOrd="0" presId="urn:microsoft.com/office/officeart/2005/8/layout/default"/>
    <dgm:cxn modelId="{0DD58096-A6BE-4907-BA44-4A4D17B5C0B8}" srcId="{DA23792C-6B43-44B3-A096-0AE5515B246A}" destId="{20956FD9-A162-419E-8D18-9319786CDE54}" srcOrd="7" destOrd="0" parTransId="{E54B1608-F3D2-43C5-A390-FA98DF8892B9}" sibTransId="{1A969DAE-5917-4D32-BB65-E505C1BD93EA}"/>
    <dgm:cxn modelId="{CD300D9D-98A9-443D-8A3F-1EEB6AAE45AB}" type="presOf" srcId="{20956FD9-A162-419E-8D18-9319786CDE54}" destId="{B3125A54-CEB3-41FB-8FBF-D4EF222599C3}" srcOrd="0" destOrd="0" presId="urn:microsoft.com/office/officeart/2005/8/layout/default"/>
    <dgm:cxn modelId="{2E32339E-3980-4D00-8088-03D89E151610}" srcId="{982693BD-3248-4B41-9E1D-09915C2D30C0}" destId="{001BAA36-969E-4B96-969D-65A91FFB20ED}" srcOrd="0" destOrd="0" parTransId="{C851D39C-4CE5-4840-AE21-6724C7D8019E}" sibTransId="{982A80F0-69A3-4C35-BD6F-879DBD360486}"/>
    <dgm:cxn modelId="{C78370B2-2CD9-4696-95C4-004E24A6080E}" srcId="{DA23792C-6B43-44B3-A096-0AE5515B246A}" destId="{C4442450-F444-41A9-BC2D-58090C4938EB}" srcOrd="6" destOrd="0" parTransId="{EFBC1D9A-B4E6-44E3-A4D9-E20CFC2904DE}" sibTransId="{B5CF3B66-4FAB-42BA-A267-CAD3C51035EA}"/>
    <dgm:cxn modelId="{25AA23C5-5BB1-4D17-8539-2ACF3B793A7E}" srcId="{DA23792C-6B43-44B3-A096-0AE5515B246A}" destId="{883D3725-3BDE-46EA-96D8-FF8005A90793}" srcOrd="3" destOrd="0" parTransId="{07C0F851-7869-46D5-B09D-CFF81052FBC4}" sibTransId="{5EFE870E-5EC4-4D80-8325-B54B116C1504}"/>
    <dgm:cxn modelId="{7C1DB0C7-ACF6-4BC7-B0A1-2FEA0FB233DE}" type="presOf" srcId="{51EEB417-392E-4C9F-82A5-C7DAEF7D19CD}" destId="{759174ED-BBA7-4307-B5F8-D060E6357498}" srcOrd="0" destOrd="2" presId="urn:microsoft.com/office/officeart/2005/8/layout/default"/>
    <dgm:cxn modelId="{909B27A3-2663-478B-B38D-B9D505344C72}" type="presParOf" srcId="{25876500-87C1-4F75-A07A-64E56D82485B}" destId="{0300A55A-88F6-4B7A-A628-E0C522FE62C3}" srcOrd="0" destOrd="0" presId="urn:microsoft.com/office/officeart/2005/8/layout/default"/>
    <dgm:cxn modelId="{D18F39FC-DE44-46E1-B4AD-D01DB1FF7C65}" type="presParOf" srcId="{25876500-87C1-4F75-A07A-64E56D82485B}" destId="{E29FD0D4-D952-4618-8D1D-236BF92C5532}" srcOrd="1" destOrd="0" presId="urn:microsoft.com/office/officeart/2005/8/layout/default"/>
    <dgm:cxn modelId="{259C2567-0B47-4FBC-BA45-ECD0EFA55F45}" type="presParOf" srcId="{25876500-87C1-4F75-A07A-64E56D82485B}" destId="{FD7C320D-4CEB-498D-8A45-21F763BF8B1F}" srcOrd="2" destOrd="0" presId="urn:microsoft.com/office/officeart/2005/8/layout/default"/>
    <dgm:cxn modelId="{9CF5320F-132E-48C0-984F-17498907D97E}" type="presParOf" srcId="{25876500-87C1-4F75-A07A-64E56D82485B}" destId="{E27C7EC6-9ADE-46DE-B0C4-20667D29A4B0}" srcOrd="3" destOrd="0" presId="urn:microsoft.com/office/officeart/2005/8/layout/default"/>
    <dgm:cxn modelId="{77506B9F-EE55-4321-BAC9-B3B4C9325B4A}" type="presParOf" srcId="{25876500-87C1-4F75-A07A-64E56D82485B}" destId="{CF2976E7-FBD8-4C2F-8665-4EB179225AF5}" srcOrd="4" destOrd="0" presId="urn:microsoft.com/office/officeart/2005/8/layout/default"/>
    <dgm:cxn modelId="{55E4AFDC-4798-467C-AE45-E72FB9257B6A}" type="presParOf" srcId="{25876500-87C1-4F75-A07A-64E56D82485B}" destId="{EA853BE0-BFFF-4DF4-959C-0017E4E37A8A}" srcOrd="5" destOrd="0" presId="urn:microsoft.com/office/officeart/2005/8/layout/default"/>
    <dgm:cxn modelId="{A447A169-CFA6-4233-9159-EBA472112E07}" type="presParOf" srcId="{25876500-87C1-4F75-A07A-64E56D82485B}" destId="{4F012E13-A88D-4DBA-9977-13D54D07805B}" srcOrd="6" destOrd="0" presId="urn:microsoft.com/office/officeart/2005/8/layout/default"/>
    <dgm:cxn modelId="{373FA370-F575-4470-AC78-390136756D23}" type="presParOf" srcId="{25876500-87C1-4F75-A07A-64E56D82485B}" destId="{14A34ED1-D1AC-43CC-B159-1DEC2D555430}" srcOrd="7" destOrd="0" presId="urn:microsoft.com/office/officeart/2005/8/layout/default"/>
    <dgm:cxn modelId="{FB197CD4-5521-4F35-966B-F6D779E0A860}" type="presParOf" srcId="{25876500-87C1-4F75-A07A-64E56D82485B}" destId="{1F70B850-1C7A-402A-81EF-10DE335243E7}" srcOrd="8" destOrd="0" presId="urn:microsoft.com/office/officeart/2005/8/layout/default"/>
    <dgm:cxn modelId="{9D8F08EA-BC30-4243-BF41-6871A26C2195}" type="presParOf" srcId="{25876500-87C1-4F75-A07A-64E56D82485B}" destId="{5EACD537-8069-43E1-A5C0-47C3403647C9}" srcOrd="9" destOrd="0" presId="urn:microsoft.com/office/officeart/2005/8/layout/default"/>
    <dgm:cxn modelId="{17BB1328-D08A-40F6-B45B-26B7138BF682}" type="presParOf" srcId="{25876500-87C1-4F75-A07A-64E56D82485B}" destId="{759174ED-BBA7-4307-B5F8-D060E6357498}" srcOrd="10" destOrd="0" presId="urn:microsoft.com/office/officeart/2005/8/layout/default"/>
    <dgm:cxn modelId="{AFCF46FA-7BF2-4E22-B644-FE4FDEEC6A0D}" type="presParOf" srcId="{25876500-87C1-4F75-A07A-64E56D82485B}" destId="{F3F3337F-C269-4607-A3DE-591B925044EC}" srcOrd="11" destOrd="0" presId="urn:microsoft.com/office/officeart/2005/8/layout/default"/>
    <dgm:cxn modelId="{AFA1E198-FE25-4897-9038-A296F80C76B2}" type="presParOf" srcId="{25876500-87C1-4F75-A07A-64E56D82485B}" destId="{978D0A45-219F-4C10-9749-9A8F1C666200}" srcOrd="12" destOrd="0" presId="urn:microsoft.com/office/officeart/2005/8/layout/default"/>
    <dgm:cxn modelId="{BCD39E5C-193E-4CF3-9792-4D4713B911FC}" type="presParOf" srcId="{25876500-87C1-4F75-A07A-64E56D82485B}" destId="{DA32EA5C-606C-4751-B405-EC1F69986A37}" srcOrd="13" destOrd="0" presId="urn:microsoft.com/office/officeart/2005/8/layout/default"/>
    <dgm:cxn modelId="{68AF5FF7-4A2C-4C8F-87AE-4A8345DB0515}" type="presParOf" srcId="{25876500-87C1-4F75-A07A-64E56D82485B}" destId="{B3125A54-CEB3-41FB-8FBF-D4EF222599C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BBE9F5-B731-4D84-BC0B-431BA163B02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6B023F1-2812-4693-8B99-EC0FA04C2FFA}">
      <dgm:prSet/>
      <dgm:spPr/>
      <dgm:t>
        <a:bodyPr/>
        <a:lstStyle/>
        <a:p>
          <a:r>
            <a:rPr lang="en-US"/>
            <a:t>Pain &amp; symptom management (acute/chronic)</a:t>
          </a:r>
        </a:p>
      </dgm:t>
    </dgm:pt>
    <dgm:pt modelId="{D0D30181-024F-4471-B570-1E19E70FAFFD}" type="parTrans" cxnId="{C0252F3C-362A-4FF2-95F1-911E69B46E22}">
      <dgm:prSet/>
      <dgm:spPr/>
      <dgm:t>
        <a:bodyPr/>
        <a:lstStyle/>
        <a:p>
          <a:endParaRPr lang="en-US"/>
        </a:p>
      </dgm:t>
    </dgm:pt>
    <dgm:pt modelId="{45ADFCCB-C959-4398-9F8C-76567B286212}" type="sibTrans" cxnId="{C0252F3C-362A-4FF2-95F1-911E69B46E22}">
      <dgm:prSet/>
      <dgm:spPr/>
      <dgm:t>
        <a:bodyPr/>
        <a:lstStyle/>
        <a:p>
          <a:endParaRPr lang="en-US"/>
        </a:p>
      </dgm:t>
    </dgm:pt>
    <dgm:pt modelId="{C482A0C3-FAF0-4276-A178-2C548EE5389B}">
      <dgm:prSet/>
      <dgm:spPr/>
      <dgm:t>
        <a:bodyPr/>
        <a:lstStyle/>
        <a:p>
          <a:r>
            <a:rPr lang="en-US"/>
            <a:t>Advanced Care Planning</a:t>
          </a:r>
        </a:p>
      </dgm:t>
    </dgm:pt>
    <dgm:pt modelId="{B4A29AE8-42D6-4FD4-89C5-75FE3127E261}" type="parTrans" cxnId="{05840E19-3F13-48A2-ADA3-750D540DEE83}">
      <dgm:prSet/>
      <dgm:spPr/>
      <dgm:t>
        <a:bodyPr/>
        <a:lstStyle/>
        <a:p>
          <a:endParaRPr lang="en-US"/>
        </a:p>
      </dgm:t>
    </dgm:pt>
    <dgm:pt modelId="{3EB0B5F4-C100-4669-BB8F-F76CB469E56B}" type="sibTrans" cxnId="{05840E19-3F13-48A2-ADA3-750D540DEE83}">
      <dgm:prSet/>
      <dgm:spPr/>
      <dgm:t>
        <a:bodyPr/>
        <a:lstStyle/>
        <a:p>
          <a:endParaRPr lang="en-US"/>
        </a:p>
      </dgm:t>
    </dgm:pt>
    <dgm:pt modelId="{D6D48D57-822E-446B-B507-1F89D264C50E}">
      <dgm:prSet/>
      <dgm:spPr/>
      <dgm:t>
        <a:bodyPr/>
        <a:lstStyle/>
        <a:p>
          <a:r>
            <a:rPr lang="en-US"/>
            <a:t>Transitions of care</a:t>
          </a:r>
        </a:p>
      </dgm:t>
    </dgm:pt>
    <dgm:pt modelId="{E5DC5C8D-EB77-41A8-B322-55727FDAB5A3}" type="parTrans" cxnId="{776AD0A5-0A76-4FB2-AE87-46C86667C380}">
      <dgm:prSet/>
      <dgm:spPr/>
      <dgm:t>
        <a:bodyPr/>
        <a:lstStyle/>
        <a:p>
          <a:endParaRPr lang="en-US"/>
        </a:p>
      </dgm:t>
    </dgm:pt>
    <dgm:pt modelId="{0A3FEC69-8AF2-4F16-A7A0-86252BB9F1FE}" type="sibTrans" cxnId="{776AD0A5-0A76-4FB2-AE87-46C86667C380}">
      <dgm:prSet/>
      <dgm:spPr/>
      <dgm:t>
        <a:bodyPr/>
        <a:lstStyle/>
        <a:p>
          <a:endParaRPr lang="en-US"/>
        </a:p>
      </dgm:t>
    </dgm:pt>
    <dgm:pt modelId="{672CED92-D4EB-4153-9362-11B3402CFBE0}">
      <dgm:prSet/>
      <dgm:spPr/>
      <dgm:t>
        <a:bodyPr/>
        <a:lstStyle/>
        <a:p>
          <a:r>
            <a:rPr lang="en-US"/>
            <a:t>Communication/care coordination between patients/providers</a:t>
          </a:r>
        </a:p>
      </dgm:t>
    </dgm:pt>
    <dgm:pt modelId="{E81FFF81-D5F8-46A3-8FC1-39BE4A215E25}" type="parTrans" cxnId="{57ADFE5A-8253-4EC2-801C-2BEBA39CD94D}">
      <dgm:prSet/>
      <dgm:spPr/>
      <dgm:t>
        <a:bodyPr/>
        <a:lstStyle/>
        <a:p>
          <a:endParaRPr lang="en-US"/>
        </a:p>
      </dgm:t>
    </dgm:pt>
    <dgm:pt modelId="{5B2FA5D0-3ADE-46CA-9F8B-CAC0FB4C3AA7}" type="sibTrans" cxnId="{57ADFE5A-8253-4EC2-801C-2BEBA39CD94D}">
      <dgm:prSet/>
      <dgm:spPr/>
      <dgm:t>
        <a:bodyPr/>
        <a:lstStyle/>
        <a:p>
          <a:endParaRPr lang="en-US"/>
        </a:p>
      </dgm:t>
    </dgm:pt>
    <dgm:pt modelId="{773BE70A-AFA0-40BA-ADAC-D512A279530D}">
      <dgm:prSet/>
      <dgm:spPr/>
      <dgm:t>
        <a:bodyPr/>
        <a:lstStyle/>
        <a:p>
          <a:r>
            <a:rPr lang="en-US"/>
            <a:t>Improving QOL &amp; functioning</a:t>
          </a:r>
        </a:p>
      </dgm:t>
    </dgm:pt>
    <dgm:pt modelId="{AD03CB25-D7D4-48F5-97B0-0F5803B40BB5}" type="parTrans" cxnId="{7E0B2FF3-1859-40DE-AA37-5310AAF81E6F}">
      <dgm:prSet/>
      <dgm:spPr/>
      <dgm:t>
        <a:bodyPr/>
        <a:lstStyle/>
        <a:p>
          <a:endParaRPr lang="en-US"/>
        </a:p>
      </dgm:t>
    </dgm:pt>
    <dgm:pt modelId="{008A088C-CCDF-4FC2-9B91-D4EC1FD228EB}" type="sibTrans" cxnId="{7E0B2FF3-1859-40DE-AA37-5310AAF81E6F}">
      <dgm:prSet/>
      <dgm:spPr/>
      <dgm:t>
        <a:bodyPr/>
        <a:lstStyle/>
        <a:p>
          <a:endParaRPr lang="en-US"/>
        </a:p>
      </dgm:t>
    </dgm:pt>
    <dgm:pt modelId="{F9149BB8-1411-4AB8-ADC1-69F72A95CC1B}">
      <dgm:prSet/>
      <dgm:spPr/>
      <dgm:t>
        <a:bodyPr/>
        <a:lstStyle/>
        <a:p>
          <a:r>
            <a:rPr lang="en-US"/>
            <a:t>Focus on “total pain”</a:t>
          </a:r>
        </a:p>
      </dgm:t>
    </dgm:pt>
    <dgm:pt modelId="{B7B98325-7FCB-4117-98C0-D85048467B5A}" type="parTrans" cxnId="{6238D737-68CF-4090-803A-D6355DFDE1A6}">
      <dgm:prSet/>
      <dgm:spPr/>
      <dgm:t>
        <a:bodyPr/>
        <a:lstStyle/>
        <a:p>
          <a:endParaRPr lang="en-US"/>
        </a:p>
      </dgm:t>
    </dgm:pt>
    <dgm:pt modelId="{6C1E230B-CBA6-457F-A153-AA830665A870}" type="sibTrans" cxnId="{6238D737-68CF-4090-803A-D6355DFDE1A6}">
      <dgm:prSet/>
      <dgm:spPr/>
      <dgm:t>
        <a:bodyPr/>
        <a:lstStyle/>
        <a:p>
          <a:endParaRPr lang="en-US"/>
        </a:p>
      </dgm:t>
    </dgm:pt>
    <dgm:pt modelId="{B010E937-E570-40E5-945C-37B525A513F4}">
      <dgm:prSet/>
      <dgm:spPr/>
      <dgm:t>
        <a:bodyPr/>
        <a:lstStyle/>
        <a:p>
          <a:r>
            <a:rPr lang="en-US"/>
            <a:t>Complex medical decision making</a:t>
          </a:r>
        </a:p>
      </dgm:t>
    </dgm:pt>
    <dgm:pt modelId="{D92AC8EF-EE2C-40D1-B456-435DA1A62FB3}" type="parTrans" cxnId="{07BE9888-80F8-44FE-AFCA-FCDD0CD5268B}">
      <dgm:prSet/>
      <dgm:spPr/>
      <dgm:t>
        <a:bodyPr/>
        <a:lstStyle/>
        <a:p>
          <a:endParaRPr lang="en-US"/>
        </a:p>
      </dgm:t>
    </dgm:pt>
    <dgm:pt modelId="{29A5521D-FDBB-4044-823B-AA7DCED9B035}" type="sibTrans" cxnId="{07BE9888-80F8-44FE-AFCA-FCDD0CD5268B}">
      <dgm:prSet/>
      <dgm:spPr/>
      <dgm:t>
        <a:bodyPr/>
        <a:lstStyle/>
        <a:p>
          <a:endParaRPr lang="en-US"/>
        </a:p>
      </dgm:t>
    </dgm:pt>
    <dgm:pt modelId="{3FF35887-BCC3-42AE-B525-73CAEA0CDFBC}">
      <dgm:prSet/>
      <dgm:spPr/>
      <dgm:t>
        <a:bodyPr/>
        <a:lstStyle/>
        <a:p>
          <a:r>
            <a:rPr lang="en-US"/>
            <a:t>Social Justice/Advocacy</a:t>
          </a:r>
        </a:p>
      </dgm:t>
    </dgm:pt>
    <dgm:pt modelId="{1D34B5B6-3A9F-4E67-98E7-0EA593BD29A0}" type="parTrans" cxnId="{E56E5762-E9E4-4A94-8B0F-4EC66ECEB973}">
      <dgm:prSet/>
      <dgm:spPr/>
      <dgm:t>
        <a:bodyPr/>
        <a:lstStyle/>
        <a:p>
          <a:endParaRPr lang="en-US"/>
        </a:p>
      </dgm:t>
    </dgm:pt>
    <dgm:pt modelId="{9359E94E-F355-4B3D-9C71-402EC71C92CD}" type="sibTrans" cxnId="{E56E5762-E9E4-4A94-8B0F-4EC66ECEB973}">
      <dgm:prSet/>
      <dgm:spPr/>
      <dgm:t>
        <a:bodyPr/>
        <a:lstStyle/>
        <a:p>
          <a:endParaRPr lang="en-US"/>
        </a:p>
      </dgm:t>
    </dgm:pt>
    <dgm:pt modelId="{D8B4917A-5B14-409B-AB40-7886F1F81F72}">
      <dgm:prSet/>
      <dgm:spPr/>
      <dgm:t>
        <a:bodyPr/>
        <a:lstStyle/>
        <a:p>
          <a:r>
            <a:rPr lang="en-US" dirty="0"/>
            <a:t>Integrated/Multidisciplinary Care Models</a:t>
          </a:r>
        </a:p>
      </dgm:t>
    </dgm:pt>
    <dgm:pt modelId="{B5952F95-FB42-4645-81AD-31506D281A0E}" type="parTrans" cxnId="{4D79D919-319E-4031-94FA-9C1720836781}">
      <dgm:prSet/>
      <dgm:spPr/>
      <dgm:t>
        <a:bodyPr/>
        <a:lstStyle/>
        <a:p>
          <a:endParaRPr lang="en-US"/>
        </a:p>
      </dgm:t>
    </dgm:pt>
    <dgm:pt modelId="{69AF9B05-C790-4152-816A-5064CB1DB64C}" type="sibTrans" cxnId="{4D79D919-319E-4031-94FA-9C1720836781}">
      <dgm:prSet/>
      <dgm:spPr/>
      <dgm:t>
        <a:bodyPr/>
        <a:lstStyle/>
        <a:p>
          <a:endParaRPr lang="en-US"/>
        </a:p>
      </dgm:t>
    </dgm:pt>
    <dgm:pt modelId="{DABEEACE-387B-4600-9196-230BC44A7B74}" type="pres">
      <dgm:prSet presAssocID="{DABBE9F5-B731-4D84-BC0B-431BA163B026}" presName="diagram" presStyleCnt="0">
        <dgm:presLayoutVars>
          <dgm:dir/>
          <dgm:resizeHandles val="exact"/>
        </dgm:presLayoutVars>
      </dgm:prSet>
      <dgm:spPr/>
    </dgm:pt>
    <dgm:pt modelId="{95D01358-9DAF-4B3B-9779-3B1BB2B9B9AB}" type="pres">
      <dgm:prSet presAssocID="{E6B023F1-2812-4693-8B99-EC0FA04C2FFA}" presName="node" presStyleLbl="node1" presStyleIdx="0" presStyleCnt="9">
        <dgm:presLayoutVars>
          <dgm:bulletEnabled val="1"/>
        </dgm:presLayoutVars>
      </dgm:prSet>
      <dgm:spPr/>
    </dgm:pt>
    <dgm:pt modelId="{B1DCB6D1-B6D7-4B6A-9270-0E02E354CFCA}" type="pres">
      <dgm:prSet presAssocID="{45ADFCCB-C959-4398-9F8C-76567B286212}" presName="sibTrans" presStyleCnt="0"/>
      <dgm:spPr/>
    </dgm:pt>
    <dgm:pt modelId="{2B6B750C-6DF9-4893-9C19-3E75226FF032}" type="pres">
      <dgm:prSet presAssocID="{C482A0C3-FAF0-4276-A178-2C548EE5389B}" presName="node" presStyleLbl="node1" presStyleIdx="1" presStyleCnt="9">
        <dgm:presLayoutVars>
          <dgm:bulletEnabled val="1"/>
        </dgm:presLayoutVars>
      </dgm:prSet>
      <dgm:spPr/>
    </dgm:pt>
    <dgm:pt modelId="{988C4749-3381-4E81-BA6A-25525490A6CA}" type="pres">
      <dgm:prSet presAssocID="{3EB0B5F4-C100-4669-BB8F-F76CB469E56B}" presName="sibTrans" presStyleCnt="0"/>
      <dgm:spPr/>
    </dgm:pt>
    <dgm:pt modelId="{C706A6CA-8AAD-44A5-BAB4-0C178AC4AB64}" type="pres">
      <dgm:prSet presAssocID="{D6D48D57-822E-446B-B507-1F89D264C50E}" presName="node" presStyleLbl="node1" presStyleIdx="2" presStyleCnt="9">
        <dgm:presLayoutVars>
          <dgm:bulletEnabled val="1"/>
        </dgm:presLayoutVars>
      </dgm:prSet>
      <dgm:spPr/>
    </dgm:pt>
    <dgm:pt modelId="{C6C47773-11DC-4804-8399-2DD368656291}" type="pres">
      <dgm:prSet presAssocID="{0A3FEC69-8AF2-4F16-A7A0-86252BB9F1FE}" presName="sibTrans" presStyleCnt="0"/>
      <dgm:spPr/>
    </dgm:pt>
    <dgm:pt modelId="{F8499A69-1E57-4CB0-A0FF-97A290599FF4}" type="pres">
      <dgm:prSet presAssocID="{672CED92-D4EB-4153-9362-11B3402CFBE0}" presName="node" presStyleLbl="node1" presStyleIdx="3" presStyleCnt="9">
        <dgm:presLayoutVars>
          <dgm:bulletEnabled val="1"/>
        </dgm:presLayoutVars>
      </dgm:prSet>
      <dgm:spPr/>
    </dgm:pt>
    <dgm:pt modelId="{3659D4B1-BBC5-450D-BFFE-27286F6E3558}" type="pres">
      <dgm:prSet presAssocID="{5B2FA5D0-3ADE-46CA-9F8B-CAC0FB4C3AA7}" presName="sibTrans" presStyleCnt="0"/>
      <dgm:spPr/>
    </dgm:pt>
    <dgm:pt modelId="{99C96009-20A6-43D7-BEE1-C721E7A72BCD}" type="pres">
      <dgm:prSet presAssocID="{773BE70A-AFA0-40BA-ADAC-D512A279530D}" presName="node" presStyleLbl="node1" presStyleIdx="4" presStyleCnt="9">
        <dgm:presLayoutVars>
          <dgm:bulletEnabled val="1"/>
        </dgm:presLayoutVars>
      </dgm:prSet>
      <dgm:spPr/>
    </dgm:pt>
    <dgm:pt modelId="{1A7C5581-FDCB-4CF4-A6ED-8015A84AF2B0}" type="pres">
      <dgm:prSet presAssocID="{008A088C-CCDF-4FC2-9B91-D4EC1FD228EB}" presName="sibTrans" presStyleCnt="0"/>
      <dgm:spPr/>
    </dgm:pt>
    <dgm:pt modelId="{14FCE69A-5B43-43AE-AED9-77541C3E1835}" type="pres">
      <dgm:prSet presAssocID="{F9149BB8-1411-4AB8-ADC1-69F72A95CC1B}" presName="node" presStyleLbl="node1" presStyleIdx="5" presStyleCnt="9">
        <dgm:presLayoutVars>
          <dgm:bulletEnabled val="1"/>
        </dgm:presLayoutVars>
      </dgm:prSet>
      <dgm:spPr/>
    </dgm:pt>
    <dgm:pt modelId="{B1607E47-EF22-4393-B288-9F8243975925}" type="pres">
      <dgm:prSet presAssocID="{6C1E230B-CBA6-457F-A153-AA830665A870}" presName="sibTrans" presStyleCnt="0"/>
      <dgm:spPr/>
    </dgm:pt>
    <dgm:pt modelId="{B10D53ED-5DBD-452B-ACE6-21BF8AD29CC2}" type="pres">
      <dgm:prSet presAssocID="{B010E937-E570-40E5-945C-37B525A513F4}" presName="node" presStyleLbl="node1" presStyleIdx="6" presStyleCnt="9">
        <dgm:presLayoutVars>
          <dgm:bulletEnabled val="1"/>
        </dgm:presLayoutVars>
      </dgm:prSet>
      <dgm:spPr/>
    </dgm:pt>
    <dgm:pt modelId="{7BDACB89-957C-4CC9-9EBE-6D6EBD26A43D}" type="pres">
      <dgm:prSet presAssocID="{29A5521D-FDBB-4044-823B-AA7DCED9B035}" presName="sibTrans" presStyleCnt="0"/>
      <dgm:spPr/>
    </dgm:pt>
    <dgm:pt modelId="{3A5B6979-879D-403D-A704-FA12C589EF40}" type="pres">
      <dgm:prSet presAssocID="{3FF35887-BCC3-42AE-B525-73CAEA0CDFBC}" presName="node" presStyleLbl="node1" presStyleIdx="7" presStyleCnt="9">
        <dgm:presLayoutVars>
          <dgm:bulletEnabled val="1"/>
        </dgm:presLayoutVars>
      </dgm:prSet>
      <dgm:spPr/>
    </dgm:pt>
    <dgm:pt modelId="{CB43603B-4B04-4FF5-8BE0-B3BDD975B3BD}" type="pres">
      <dgm:prSet presAssocID="{9359E94E-F355-4B3D-9C71-402EC71C92CD}" presName="sibTrans" presStyleCnt="0"/>
      <dgm:spPr/>
    </dgm:pt>
    <dgm:pt modelId="{0F4753AD-3861-403C-A7E8-D0427AC180F7}" type="pres">
      <dgm:prSet presAssocID="{D8B4917A-5B14-409B-AB40-7886F1F81F72}" presName="node" presStyleLbl="node1" presStyleIdx="8" presStyleCnt="9">
        <dgm:presLayoutVars>
          <dgm:bulletEnabled val="1"/>
        </dgm:presLayoutVars>
      </dgm:prSet>
      <dgm:spPr/>
    </dgm:pt>
  </dgm:ptLst>
  <dgm:cxnLst>
    <dgm:cxn modelId="{05840E19-3F13-48A2-ADA3-750D540DEE83}" srcId="{DABBE9F5-B731-4D84-BC0B-431BA163B026}" destId="{C482A0C3-FAF0-4276-A178-2C548EE5389B}" srcOrd="1" destOrd="0" parTransId="{B4A29AE8-42D6-4FD4-89C5-75FE3127E261}" sibTransId="{3EB0B5F4-C100-4669-BB8F-F76CB469E56B}"/>
    <dgm:cxn modelId="{4D79D919-319E-4031-94FA-9C1720836781}" srcId="{DABBE9F5-B731-4D84-BC0B-431BA163B026}" destId="{D8B4917A-5B14-409B-AB40-7886F1F81F72}" srcOrd="8" destOrd="0" parTransId="{B5952F95-FB42-4645-81AD-31506D281A0E}" sibTransId="{69AF9B05-C790-4152-816A-5064CB1DB64C}"/>
    <dgm:cxn modelId="{25F0F81B-6AB5-45A4-B7F1-4FD7A571276E}" type="presOf" srcId="{C482A0C3-FAF0-4276-A178-2C548EE5389B}" destId="{2B6B750C-6DF9-4893-9C19-3E75226FF032}" srcOrd="0" destOrd="0" presId="urn:microsoft.com/office/officeart/2005/8/layout/default"/>
    <dgm:cxn modelId="{77389125-5FC6-486E-B41C-1863F36F4020}" type="presOf" srcId="{773BE70A-AFA0-40BA-ADAC-D512A279530D}" destId="{99C96009-20A6-43D7-BEE1-C721E7A72BCD}" srcOrd="0" destOrd="0" presId="urn:microsoft.com/office/officeart/2005/8/layout/default"/>
    <dgm:cxn modelId="{6238D737-68CF-4090-803A-D6355DFDE1A6}" srcId="{DABBE9F5-B731-4D84-BC0B-431BA163B026}" destId="{F9149BB8-1411-4AB8-ADC1-69F72A95CC1B}" srcOrd="5" destOrd="0" parTransId="{B7B98325-7FCB-4117-98C0-D85048467B5A}" sibTransId="{6C1E230B-CBA6-457F-A153-AA830665A870}"/>
    <dgm:cxn modelId="{C0252F3C-362A-4FF2-95F1-911E69B46E22}" srcId="{DABBE9F5-B731-4D84-BC0B-431BA163B026}" destId="{E6B023F1-2812-4693-8B99-EC0FA04C2FFA}" srcOrd="0" destOrd="0" parTransId="{D0D30181-024F-4471-B570-1E19E70FAFFD}" sibTransId="{45ADFCCB-C959-4398-9F8C-76567B286212}"/>
    <dgm:cxn modelId="{E56E5762-E9E4-4A94-8B0F-4EC66ECEB973}" srcId="{DABBE9F5-B731-4D84-BC0B-431BA163B026}" destId="{3FF35887-BCC3-42AE-B525-73CAEA0CDFBC}" srcOrd="7" destOrd="0" parTransId="{1D34B5B6-3A9F-4E67-98E7-0EA593BD29A0}" sibTransId="{9359E94E-F355-4B3D-9C71-402EC71C92CD}"/>
    <dgm:cxn modelId="{46A25071-1811-461E-9CFB-3488E6FF9135}" type="presOf" srcId="{D8B4917A-5B14-409B-AB40-7886F1F81F72}" destId="{0F4753AD-3861-403C-A7E8-D0427AC180F7}" srcOrd="0" destOrd="0" presId="urn:microsoft.com/office/officeart/2005/8/layout/default"/>
    <dgm:cxn modelId="{57ADFE5A-8253-4EC2-801C-2BEBA39CD94D}" srcId="{DABBE9F5-B731-4D84-BC0B-431BA163B026}" destId="{672CED92-D4EB-4153-9362-11B3402CFBE0}" srcOrd="3" destOrd="0" parTransId="{E81FFF81-D5F8-46A3-8FC1-39BE4A215E25}" sibTransId="{5B2FA5D0-3ADE-46CA-9F8B-CAC0FB4C3AA7}"/>
    <dgm:cxn modelId="{07BE9888-80F8-44FE-AFCA-FCDD0CD5268B}" srcId="{DABBE9F5-B731-4D84-BC0B-431BA163B026}" destId="{B010E937-E570-40E5-945C-37B525A513F4}" srcOrd="6" destOrd="0" parTransId="{D92AC8EF-EE2C-40D1-B456-435DA1A62FB3}" sibTransId="{29A5521D-FDBB-4044-823B-AA7DCED9B035}"/>
    <dgm:cxn modelId="{B26DA68C-DC87-4FBF-AD40-A32B16C472D2}" type="presOf" srcId="{F9149BB8-1411-4AB8-ADC1-69F72A95CC1B}" destId="{14FCE69A-5B43-43AE-AED9-77541C3E1835}" srcOrd="0" destOrd="0" presId="urn:microsoft.com/office/officeart/2005/8/layout/default"/>
    <dgm:cxn modelId="{72FCF49F-9305-4364-B32E-B3D86029BD7D}" type="presOf" srcId="{672CED92-D4EB-4153-9362-11B3402CFBE0}" destId="{F8499A69-1E57-4CB0-A0FF-97A290599FF4}" srcOrd="0" destOrd="0" presId="urn:microsoft.com/office/officeart/2005/8/layout/default"/>
    <dgm:cxn modelId="{0FF1CCA5-E3EC-4C4A-AE6B-A51666B7341C}" type="presOf" srcId="{D6D48D57-822E-446B-B507-1F89D264C50E}" destId="{C706A6CA-8AAD-44A5-BAB4-0C178AC4AB64}" srcOrd="0" destOrd="0" presId="urn:microsoft.com/office/officeart/2005/8/layout/default"/>
    <dgm:cxn modelId="{776AD0A5-0A76-4FB2-AE87-46C86667C380}" srcId="{DABBE9F5-B731-4D84-BC0B-431BA163B026}" destId="{D6D48D57-822E-446B-B507-1F89D264C50E}" srcOrd="2" destOrd="0" parTransId="{E5DC5C8D-EB77-41A8-B322-55727FDAB5A3}" sibTransId="{0A3FEC69-8AF2-4F16-A7A0-86252BB9F1FE}"/>
    <dgm:cxn modelId="{A068ABA7-E1BE-47BA-BD31-DAF82EBFAA3D}" type="presOf" srcId="{B010E937-E570-40E5-945C-37B525A513F4}" destId="{B10D53ED-5DBD-452B-ACE6-21BF8AD29CC2}" srcOrd="0" destOrd="0" presId="urn:microsoft.com/office/officeart/2005/8/layout/default"/>
    <dgm:cxn modelId="{F80F09BB-FF61-4721-A04F-20CFEF24FF96}" type="presOf" srcId="{E6B023F1-2812-4693-8B99-EC0FA04C2FFA}" destId="{95D01358-9DAF-4B3B-9779-3B1BB2B9B9AB}" srcOrd="0" destOrd="0" presId="urn:microsoft.com/office/officeart/2005/8/layout/default"/>
    <dgm:cxn modelId="{D0A404E3-5618-4858-91E7-986CF3790840}" type="presOf" srcId="{DABBE9F5-B731-4D84-BC0B-431BA163B026}" destId="{DABEEACE-387B-4600-9196-230BC44A7B74}" srcOrd="0" destOrd="0" presId="urn:microsoft.com/office/officeart/2005/8/layout/default"/>
    <dgm:cxn modelId="{7E0B2FF3-1859-40DE-AA37-5310AAF81E6F}" srcId="{DABBE9F5-B731-4D84-BC0B-431BA163B026}" destId="{773BE70A-AFA0-40BA-ADAC-D512A279530D}" srcOrd="4" destOrd="0" parTransId="{AD03CB25-D7D4-48F5-97B0-0F5803B40BB5}" sibTransId="{008A088C-CCDF-4FC2-9B91-D4EC1FD228EB}"/>
    <dgm:cxn modelId="{FC5043FA-2F02-45F3-8543-37B9C3EB2D83}" type="presOf" srcId="{3FF35887-BCC3-42AE-B525-73CAEA0CDFBC}" destId="{3A5B6979-879D-403D-A704-FA12C589EF40}" srcOrd="0" destOrd="0" presId="urn:microsoft.com/office/officeart/2005/8/layout/default"/>
    <dgm:cxn modelId="{392BEBE0-8303-443E-9917-66151A267F75}" type="presParOf" srcId="{DABEEACE-387B-4600-9196-230BC44A7B74}" destId="{95D01358-9DAF-4B3B-9779-3B1BB2B9B9AB}" srcOrd="0" destOrd="0" presId="urn:microsoft.com/office/officeart/2005/8/layout/default"/>
    <dgm:cxn modelId="{3BD010DC-2AC3-4441-995D-1B7FB2919C3C}" type="presParOf" srcId="{DABEEACE-387B-4600-9196-230BC44A7B74}" destId="{B1DCB6D1-B6D7-4B6A-9270-0E02E354CFCA}" srcOrd="1" destOrd="0" presId="urn:microsoft.com/office/officeart/2005/8/layout/default"/>
    <dgm:cxn modelId="{C8842451-3D46-4FF3-8D19-9D8A32035D38}" type="presParOf" srcId="{DABEEACE-387B-4600-9196-230BC44A7B74}" destId="{2B6B750C-6DF9-4893-9C19-3E75226FF032}" srcOrd="2" destOrd="0" presId="urn:microsoft.com/office/officeart/2005/8/layout/default"/>
    <dgm:cxn modelId="{DC445B84-E472-4235-90BC-0ACD6CB26CF5}" type="presParOf" srcId="{DABEEACE-387B-4600-9196-230BC44A7B74}" destId="{988C4749-3381-4E81-BA6A-25525490A6CA}" srcOrd="3" destOrd="0" presId="urn:microsoft.com/office/officeart/2005/8/layout/default"/>
    <dgm:cxn modelId="{B810EA0D-B7C4-40DB-A65B-F1F9F666DC0E}" type="presParOf" srcId="{DABEEACE-387B-4600-9196-230BC44A7B74}" destId="{C706A6CA-8AAD-44A5-BAB4-0C178AC4AB64}" srcOrd="4" destOrd="0" presId="urn:microsoft.com/office/officeart/2005/8/layout/default"/>
    <dgm:cxn modelId="{17E5F3B6-2E5D-4583-AD9A-59DE3189D63B}" type="presParOf" srcId="{DABEEACE-387B-4600-9196-230BC44A7B74}" destId="{C6C47773-11DC-4804-8399-2DD368656291}" srcOrd="5" destOrd="0" presId="urn:microsoft.com/office/officeart/2005/8/layout/default"/>
    <dgm:cxn modelId="{C5F199CE-ADEF-4C11-9A69-B8230BC997B7}" type="presParOf" srcId="{DABEEACE-387B-4600-9196-230BC44A7B74}" destId="{F8499A69-1E57-4CB0-A0FF-97A290599FF4}" srcOrd="6" destOrd="0" presId="urn:microsoft.com/office/officeart/2005/8/layout/default"/>
    <dgm:cxn modelId="{048A028C-4D3A-411D-B4CD-6878AF35209B}" type="presParOf" srcId="{DABEEACE-387B-4600-9196-230BC44A7B74}" destId="{3659D4B1-BBC5-450D-BFFE-27286F6E3558}" srcOrd="7" destOrd="0" presId="urn:microsoft.com/office/officeart/2005/8/layout/default"/>
    <dgm:cxn modelId="{FDE8697F-2B0E-4066-81A4-B14B53D175CB}" type="presParOf" srcId="{DABEEACE-387B-4600-9196-230BC44A7B74}" destId="{99C96009-20A6-43D7-BEE1-C721E7A72BCD}" srcOrd="8" destOrd="0" presId="urn:microsoft.com/office/officeart/2005/8/layout/default"/>
    <dgm:cxn modelId="{B411E1CE-5532-4D8C-BD78-11F81C180104}" type="presParOf" srcId="{DABEEACE-387B-4600-9196-230BC44A7B74}" destId="{1A7C5581-FDCB-4CF4-A6ED-8015A84AF2B0}" srcOrd="9" destOrd="0" presId="urn:microsoft.com/office/officeart/2005/8/layout/default"/>
    <dgm:cxn modelId="{621A2E37-8992-4E72-BA39-AEC6725FDDC9}" type="presParOf" srcId="{DABEEACE-387B-4600-9196-230BC44A7B74}" destId="{14FCE69A-5B43-43AE-AED9-77541C3E1835}" srcOrd="10" destOrd="0" presId="urn:microsoft.com/office/officeart/2005/8/layout/default"/>
    <dgm:cxn modelId="{36DCB282-3480-4B8C-9411-605095AAB563}" type="presParOf" srcId="{DABEEACE-387B-4600-9196-230BC44A7B74}" destId="{B1607E47-EF22-4393-B288-9F8243975925}" srcOrd="11" destOrd="0" presId="urn:microsoft.com/office/officeart/2005/8/layout/default"/>
    <dgm:cxn modelId="{E2E4F74B-0A41-4221-A992-CE7DEF0F8D6B}" type="presParOf" srcId="{DABEEACE-387B-4600-9196-230BC44A7B74}" destId="{B10D53ED-5DBD-452B-ACE6-21BF8AD29CC2}" srcOrd="12" destOrd="0" presId="urn:microsoft.com/office/officeart/2005/8/layout/default"/>
    <dgm:cxn modelId="{6C9686B1-BF2A-44E5-9F0D-87688C058029}" type="presParOf" srcId="{DABEEACE-387B-4600-9196-230BC44A7B74}" destId="{7BDACB89-957C-4CC9-9EBE-6D6EBD26A43D}" srcOrd="13" destOrd="0" presId="urn:microsoft.com/office/officeart/2005/8/layout/default"/>
    <dgm:cxn modelId="{8F349AAA-ED55-480B-B20C-CEEF87E417C2}" type="presParOf" srcId="{DABEEACE-387B-4600-9196-230BC44A7B74}" destId="{3A5B6979-879D-403D-A704-FA12C589EF40}" srcOrd="14" destOrd="0" presId="urn:microsoft.com/office/officeart/2005/8/layout/default"/>
    <dgm:cxn modelId="{0ACFB1FC-D1C0-4C65-A842-C61B526C3347}" type="presParOf" srcId="{DABEEACE-387B-4600-9196-230BC44A7B74}" destId="{CB43603B-4B04-4FF5-8BE0-B3BDD975B3BD}" srcOrd="15" destOrd="0" presId="urn:microsoft.com/office/officeart/2005/8/layout/default"/>
    <dgm:cxn modelId="{6C836ED5-21B1-4485-8E00-ECF6385FBCC4}" type="presParOf" srcId="{DABEEACE-387B-4600-9196-230BC44A7B74}" destId="{0F4753AD-3861-403C-A7E8-D0427AC180F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63990F-8824-4136-8780-55F6A5FDE7A8}"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23F791FE-4EC1-49AE-81CB-2ECA84005C6E}">
      <dgm:prSet/>
      <dgm:spPr/>
      <dgm:t>
        <a:bodyPr/>
        <a:lstStyle/>
        <a:p>
          <a:r>
            <a:rPr lang="en-US" dirty="0"/>
            <a:t>Patients with SCD may experience:</a:t>
          </a:r>
        </a:p>
      </dgm:t>
    </dgm:pt>
    <dgm:pt modelId="{5D8E3374-C9F3-4313-AC5F-E8D07A14E145}" type="parTrans" cxnId="{DC8423DC-A60F-48E9-8AF7-3BF969FA5D77}">
      <dgm:prSet/>
      <dgm:spPr/>
      <dgm:t>
        <a:bodyPr/>
        <a:lstStyle/>
        <a:p>
          <a:endParaRPr lang="en-US"/>
        </a:p>
      </dgm:t>
    </dgm:pt>
    <dgm:pt modelId="{38EC3E78-9CA5-41DE-83A8-0489DD36A916}" type="sibTrans" cxnId="{DC8423DC-A60F-48E9-8AF7-3BF969FA5D77}">
      <dgm:prSet/>
      <dgm:spPr/>
      <dgm:t>
        <a:bodyPr/>
        <a:lstStyle/>
        <a:p>
          <a:endParaRPr lang="en-US"/>
        </a:p>
      </dgm:t>
    </dgm:pt>
    <dgm:pt modelId="{72715B0F-941E-4DD4-8CC1-6D1FE412EC51}">
      <dgm:prSet/>
      <dgm:spPr/>
      <dgm:t>
        <a:bodyPr/>
        <a:lstStyle/>
        <a:p>
          <a:r>
            <a:rPr lang="en-US" dirty="0"/>
            <a:t>Social and emotional isolation – often the only one in family with disorder</a:t>
          </a:r>
        </a:p>
      </dgm:t>
    </dgm:pt>
    <dgm:pt modelId="{21E55B13-64BA-4D12-8CD4-2274FFD4C9D1}" type="parTrans" cxnId="{5BDC12A9-156A-42B3-943A-9526CF3BBF20}">
      <dgm:prSet/>
      <dgm:spPr/>
      <dgm:t>
        <a:bodyPr/>
        <a:lstStyle/>
        <a:p>
          <a:endParaRPr lang="en-US"/>
        </a:p>
      </dgm:t>
    </dgm:pt>
    <dgm:pt modelId="{19054811-F89C-4CE2-B24C-DA2B8A218A41}" type="sibTrans" cxnId="{5BDC12A9-156A-42B3-943A-9526CF3BBF20}">
      <dgm:prSet/>
      <dgm:spPr/>
      <dgm:t>
        <a:bodyPr/>
        <a:lstStyle/>
        <a:p>
          <a:endParaRPr lang="en-US"/>
        </a:p>
      </dgm:t>
    </dgm:pt>
    <dgm:pt modelId="{1184CB7D-0BA3-40A1-8126-6692DEFAA857}">
      <dgm:prSet/>
      <dgm:spPr/>
      <dgm:t>
        <a:bodyPr/>
        <a:lstStyle/>
        <a:p>
          <a:r>
            <a:rPr lang="en-US"/>
            <a:t>Disruption in daily routine, education and career</a:t>
          </a:r>
        </a:p>
      </dgm:t>
    </dgm:pt>
    <dgm:pt modelId="{8F7F550E-260D-494B-8AEA-F3D493DD3130}" type="parTrans" cxnId="{F93DA08C-550B-4470-853B-4AE8A34D8C77}">
      <dgm:prSet/>
      <dgm:spPr/>
      <dgm:t>
        <a:bodyPr/>
        <a:lstStyle/>
        <a:p>
          <a:endParaRPr lang="en-US"/>
        </a:p>
      </dgm:t>
    </dgm:pt>
    <dgm:pt modelId="{D50D0F23-31AD-4834-958B-D5A4657C4718}" type="sibTrans" cxnId="{F93DA08C-550B-4470-853B-4AE8A34D8C77}">
      <dgm:prSet/>
      <dgm:spPr/>
      <dgm:t>
        <a:bodyPr/>
        <a:lstStyle/>
        <a:p>
          <a:endParaRPr lang="en-US"/>
        </a:p>
      </dgm:t>
    </dgm:pt>
    <dgm:pt modelId="{E8EBA18D-53D2-4C76-A789-18B13B4341A8}">
      <dgm:prSet/>
      <dgm:spPr/>
      <dgm:t>
        <a:bodyPr/>
        <a:lstStyle/>
        <a:p>
          <a:r>
            <a:rPr lang="en-US" dirty="0"/>
            <a:t>Frustration with health care system</a:t>
          </a:r>
        </a:p>
      </dgm:t>
    </dgm:pt>
    <dgm:pt modelId="{0785751B-BE7B-400D-B5D6-7B6E2BFBCEE3}" type="parTrans" cxnId="{A057A0F9-AF13-4977-946C-E5443B7A02B1}">
      <dgm:prSet/>
      <dgm:spPr/>
      <dgm:t>
        <a:bodyPr/>
        <a:lstStyle/>
        <a:p>
          <a:endParaRPr lang="en-US"/>
        </a:p>
      </dgm:t>
    </dgm:pt>
    <dgm:pt modelId="{08864B46-CCFC-4429-8E80-41C8BEBCF245}" type="sibTrans" cxnId="{A057A0F9-AF13-4977-946C-E5443B7A02B1}">
      <dgm:prSet/>
      <dgm:spPr/>
      <dgm:t>
        <a:bodyPr/>
        <a:lstStyle/>
        <a:p>
          <a:endParaRPr lang="en-US"/>
        </a:p>
      </dgm:t>
    </dgm:pt>
    <dgm:pt modelId="{1978B536-63EB-43E4-A1A4-820EEEFBA981}">
      <dgm:prSet/>
      <dgm:spPr/>
      <dgm:t>
        <a:bodyPr/>
        <a:lstStyle/>
        <a:p>
          <a:r>
            <a:rPr lang="en-US"/>
            <a:t>Patients with SCD may face treatment decisions:</a:t>
          </a:r>
        </a:p>
      </dgm:t>
    </dgm:pt>
    <dgm:pt modelId="{D0BEEA71-77BF-4070-8245-8682EBC20A87}" type="parTrans" cxnId="{8F675231-202A-4A82-B808-226738DCB8E2}">
      <dgm:prSet/>
      <dgm:spPr/>
      <dgm:t>
        <a:bodyPr/>
        <a:lstStyle/>
        <a:p>
          <a:endParaRPr lang="en-US"/>
        </a:p>
      </dgm:t>
    </dgm:pt>
    <dgm:pt modelId="{8484C438-9E13-41FE-9A7A-268A0C7A6F97}" type="sibTrans" cxnId="{8F675231-202A-4A82-B808-226738DCB8E2}">
      <dgm:prSet/>
      <dgm:spPr/>
      <dgm:t>
        <a:bodyPr/>
        <a:lstStyle/>
        <a:p>
          <a:endParaRPr lang="en-US"/>
        </a:p>
      </dgm:t>
    </dgm:pt>
    <dgm:pt modelId="{62D8F30A-53CA-4E79-9945-7FD265B11B18}">
      <dgm:prSet/>
      <dgm:spPr/>
      <dgm:t>
        <a:bodyPr/>
        <a:lstStyle/>
        <a:p>
          <a:r>
            <a:rPr lang="en-US"/>
            <a:t>Advanced therapies</a:t>
          </a:r>
        </a:p>
      </dgm:t>
    </dgm:pt>
    <dgm:pt modelId="{8D55F9C3-FDF7-44E9-8BF4-874226D13906}" type="parTrans" cxnId="{1385BFE8-9C71-4B78-9FF2-C99BE71B9383}">
      <dgm:prSet/>
      <dgm:spPr/>
      <dgm:t>
        <a:bodyPr/>
        <a:lstStyle/>
        <a:p>
          <a:endParaRPr lang="en-US"/>
        </a:p>
      </dgm:t>
    </dgm:pt>
    <dgm:pt modelId="{041DF38F-2D33-4F8C-9775-BC0B5B13F3EF}" type="sibTrans" cxnId="{1385BFE8-9C71-4B78-9FF2-C99BE71B9383}">
      <dgm:prSet/>
      <dgm:spPr/>
      <dgm:t>
        <a:bodyPr/>
        <a:lstStyle/>
        <a:p>
          <a:endParaRPr lang="en-US"/>
        </a:p>
      </dgm:t>
    </dgm:pt>
    <dgm:pt modelId="{D7F3AC6E-B523-4E9F-B60E-3688FE1E1431}">
      <dgm:prSet/>
      <dgm:spPr/>
      <dgm:t>
        <a:bodyPr/>
        <a:lstStyle/>
        <a:p>
          <a:r>
            <a:rPr lang="en-US"/>
            <a:t>BMT</a:t>
          </a:r>
        </a:p>
      </dgm:t>
    </dgm:pt>
    <dgm:pt modelId="{C419BB3D-10F5-49D7-BCBD-A96258B1E22D}" type="parTrans" cxnId="{EB3DEF27-70EA-4F65-A876-6063D634AD74}">
      <dgm:prSet/>
      <dgm:spPr/>
      <dgm:t>
        <a:bodyPr/>
        <a:lstStyle/>
        <a:p>
          <a:endParaRPr lang="en-US"/>
        </a:p>
      </dgm:t>
    </dgm:pt>
    <dgm:pt modelId="{51B3355C-5740-4D33-B336-D8C2F47223B1}" type="sibTrans" cxnId="{EB3DEF27-70EA-4F65-A876-6063D634AD74}">
      <dgm:prSet/>
      <dgm:spPr/>
      <dgm:t>
        <a:bodyPr/>
        <a:lstStyle/>
        <a:p>
          <a:endParaRPr lang="en-US"/>
        </a:p>
      </dgm:t>
    </dgm:pt>
    <dgm:pt modelId="{8F28C7BE-2E3C-456D-BF9F-81352A70DCEB}">
      <dgm:prSet/>
      <dgm:spPr/>
      <dgm:t>
        <a:bodyPr/>
        <a:lstStyle/>
        <a:p>
          <a:r>
            <a:rPr lang="en-US" altLang="en-US" dirty="0">
              <a:solidFill>
                <a:schemeClr val="tx1"/>
              </a:solidFill>
            </a:rPr>
            <a:t>Amplification in depressive mood</a:t>
          </a:r>
          <a:endParaRPr lang="en-US" dirty="0"/>
        </a:p>
      </dgm:t>
    </dgm:pt>
    <dgm:pt modelId="{9D25657D-1808-4C33-A107-A67A3EEBEDE1}" type="parTrans" cxnId="{AB6284C0-8707-4F14-838E-CFF0EA9C243C}">
      <dgm:prSet/>
      <dgm:spPr/>
      <dgm:t>
        <a:bodyPr/>
        <a:lstStyle/>
        <a:p>
          <a:endParaRPr lang="en-US"/>
        </a:p>
      </dgm:t>
    </dgm:pt>
    <dgm:pt modelId="{D464C6A2-F81C-4735-958B-E46826260E07}" type="sibTrans" cxnId="{AB6284C0-8707-4F14-838E-CFF0EA9C243C}">
      <dgm:prSet/>
      <dgm:spPr/>
      <dgm:t>
        <a:bodyPr/>
        <a:lstStyle/>
        <a:p>
          <a:endParaRPr lang="en-US"/>
        </a:p>
      </dgm:t>
    </dgm:pt>
    <dgm:pt modelId="{8A2CB6E0-B8BD-4D42-A6D8-282CE59E9D3E}">
      <dgm:prSet/>
      <dgm:spPr/>
      <dgm:t>
        <a:bodyPr/>
        <a:lstStyle/>
        <a:p>
          <a:r>
            <a:rPr lang="en-US" altLang="en-US" dirty="0">
              <a:solidFill>
                <a:schemeClr val="tx1"/>
              </a:solidFill>
            </a:rPr>
            <a:t>Expressed helplessness and hopelessness</a:t>
          </a:r>
        </a:p>
      </dgm:t>
    </dgm:pt>
    <dgm:pt modelId="{04D54FC2-5806-4817-946C-5E5BD47A41DF}" type="parTrans" cxnId="{708AF8D2-79D5-49CC-98F0-E1082CA151D7}">
      <dgm:prSet/>
      <dgm:spPr/>
      <dgm:t>
        <a:bodyPr/>
        <a:lstStyle/>
        <a:p>
          <a:endParaRPr lang="en-US"/>
        </a:p>
      </dgm:t>
    </dgm:pt>
    <dgm:pt modelId="{A68BE8F1-F746-4E0C-B8B4-D0FBF43EFCA1}" type="sibTrans" cxnId="{708AF8D2-79D5-49CC-98F0-E1082CA151D7}">
      <dgm:prSet/>
      <dgm:spPr/>
      <dgm:t>
        <a:bodyPr/>
        <a:lstStyle/>
        <a:p>
          <a:endParaRPr lang="en-US"/>
        </a:p>
      </dgm:t>
    </dgm:pt>
    <dgm:pt modelId="{D35EEE7C-B9EF-4D05-B4BC-68DC32BD7F48}">
      <dgm:prSet/>
      <dgm:spPr/>
      <dgm:t>
        <a:bodyPr/>
        <a:lstStyle/>
        <a:p>
          <a:r>
            <a:rPr lang="en-US" altLang="en-US">
              <a:solidFill>
                <a:schemeClr val="tx1"/>
              </a:solidFill>
            </a:rPr>
            <a:t>Anxiety</a:t>
          </a:r>
          <a:endParaRPr lang="en-US" altLang="en-US" dirty="0">
            <a:solidFill>
              <a:schemeClr val="tx1"/>
            </a:solidFill>
          </a:endParaRPr>
        </a:p>
      </dgm:t>
    </dgm:pt>
    <dgm:pt modelId="{19CE7E75-DCE8-480C-9509-80F50E5070CB}" type="parTrans" cxnId="{0824FDBD-347D-4CAA-9CA8-52B66D58CDF0}">
      <dgm:prSet/>
      <dgm:spPr/>
      <dgm:t>
        <a:bodyPr/>
        <a:lstStyle/>
        <a:p>
          <a:endParaRPr lang="en-US"/>
        </a:p>
      </dgm:t>
    </dgm:pt>
    <dgm:pt modelId="{775B1ABA-D5FA-4D75-AB24-C3606EED83A1}" type="sibTrans" cxnId="{0824FDBD-347D-4CAA-9CA8-52B66D58CDF0}">
      <dgm:prSet/>
      <dgm:spPr/>
      <dgm:t>
        <a:bodyPr/>
        <a:lstStyle/>
        <a:p>
          <a:endParaRPr lang="en-US"/>
        </a:p>
      </dgm:t>
    </dgm:pt>
    <dgm:pt modelId="{59681038-6BB2-4E11-A061-5D7E17033C35}">
      <dgm:prSet/>
      <dgm:spPr/>
      <dgm:t>
        <a:bodyPr/>
        <a:lstStyle/>
        <a:p>
          <a:r>
            <a:rPr lang="en-US" altLang="en-US">
              <a:solidFill>
                <a:schemeClr val="tx1"/>
              </a:solidFill>
            </a:rPr>
            <a:t>Cognitive impairment</a:t>
          </a:r>
          <a:endParaRPr lang="en-US" altLang="en-US" dirty="0">
            <a:solidFill>
              <a:schemeClr val="tx1"/>
            </a:solidFill>
          </a:endParaRPr>
        </a:p>
      </dgm:t>
    </dgm:pt>
    <dgm:pt modelId="{D8EB8106-0274-4D7F-87C0-87C146109E75}" type="parTrans" cxnId="{643F2C59-E362-4C6B-A71D-6A6C7177A28A}">
      <dgm:prSet/>
      <dgm:spPr/>
      <dgm:t>
        <a:bodyPr/>
        <a:lstStyle/>
        <a:p>
          <a:endParaRPr lang="en-US"/>
        </a:p>
      </dgm:t>
    </dgm:pt>
    <dgm:pt modelId="{B7E36036-F25F-4966-8188-4B0F7268814C}" type="sibTrans" cxnId="{643F2C59-E362-4C6B-A71D-6A6C7177A28A}">
      <dgm:prSet/>
      <dgm:spPr/>
      <dgm:t>
        <a:bodyPr/>
        <a:lstStyle/>
        <a:p>
          <a:endParaRPr lang="en-US"/>
        </a:p>
      </dgm:t>
    </dgm:pt>
    <dgm:pt modelId="{5DD5F59E-670D-4C17-A84D-7449681EB886}">
      <dgm:prSet/>
      <dgm:spPr/>
      <dgm:t>
        <a:bodyPr/>
        <a:lstStyle/>
        <a:p>
          <a:r>
            <a:rPr lang="en-US" altLang="en-US" dirty="0">
              <a:solidFill>
                <a:schemeClr val="tx1"/>
              </a:solidFill>
            </a:rPr>
            <a:t>Difficulty with peer &amp; family relationships</a:t>
          </a:r>
        </a:p>
      </dgm:t>
    </dgm:pt>
    <dgm:pt modelId="{3A9E63D4-7FEE-473E-93E8-C87B37D07D3E}" type="parTrans" cxnId="{5250AAE9-7085-4692-852C-3EE5CE487356}">
      <dgm:prSet/>
      <dgm:spPr/>
      <dgm:t>
        <a:bodyPr/>
        <a:lstStyle/>
        <a:p>
          <a:endParaRPr lang="en-US"/>
        </a:p>
      </dgm:t>
    </dgm:pt>
    <dgm:pt modelId="{79FAF700-48DB-4499-86E9-87BD7D46AA37}" type="sibTrans" cxnId="{5250AAE9-7085-4692-852C-3EE5CE487356}">
      <dgm:prSet/>
      <dgm:spPr/>
      <dgm:t>
        <a:bodyPr/>
        <a:lstStyle/>
        <a:p>
          <a:endParaRPr lang="en-US"/>
        </a:p>
      </dgm:t>
    </dgm:pt>
    <dgm:pt modelId="{7EAFECBB-485B-4BE3-9B0D-0156380B34E6}" type="pres">
      <dgm:prSet presAssocID="{7A63990F-8824-4136-8780-55F6A5FDE7A8}" presName="linear" presStyleCnt="0">
        <dgm:presLayoutVars>
          <dgm:dir/>
          <dgm:animLvl val="lvl"/>
          <dgm:resizeHandles val="exact"/>
        </dgm:presLayoutVars>
      </dgm:prSet>
      <dgm:spPr/>
    </dgm:pt>
    <dgm:pt modelId="{5632463F-7866-4607-A800-EEDF06CD5B25}" type="pres">
      <dgm:prSet presAssocID="{23F791FE-4EC1-49AE-81CB-2ECA84005C6E}" presName="parentLin" presStyleCnt="0"/>
      <dgm:spPr/>
    </dgm:pt>
    <dgm:pt modelId="{34C84D91-9B51-495D-981B-A21A1B8475ED}" type="pres">
      <dgm:prSet presAssocID="{23F791FE-4EC1-49AE-81CB-2ECA84005C6E}" presName="parentLeftMargin" presStyleLbl="node1" presStyleIdx="0" presStyleCnt="2"/>
      <dgm:spPr/>
    </dgm:pt>
    <dgm:pt modelId="{78B4570C-F2B3-4D0C-9666-183F3A01EB91}" type="pres">
      <dgm:prSet presAssocID="{23F791FE-4EC1-49AE-81CB-2ECA84005C6E}" presName="parentText" presStyleLbl="node1" presStyleIdx="0" presStyleCnt="2">
        <dgm:presLayoutVars>
          <dgm:chMax val="0"/>
          <dgm:bulletEnabled val="1"/>
        </dgm:presLayoutVars>
      </dgm:prSet>
      <dgm:spPr/>
    </dgm:pt>
    <dgm:pt modelId="{7726EED7-51C2-4164-9908-A43537C251BE}" type="pres">
      <dgm:prSet presAssocID="{23F791FE-4EC1-49AE-81CB-2ECA84005C6E}" presName="negativeSpace" presStyleCnt="0"/>
      <dgm:spPr/>
    </dgm:pt>
    <dgm:pt modelId="{E7841079-8F48-4F5F-BDC8-CC591A15BF9B}" type="pres">
      <dgm:prSet presAssocID="{23F791FE-4EC1-49AE-81CB-2ECA84005C6E}" presName="childText" presStyleLbl="conFgAcc1" presStyleIdx="0" presStyleCnt="2">
        <dgm:presLayoutVars>
          <dgm:bulletEnabled val="1"/>
        </dgm:presLayoutVars>
      </dgm:prSet>
      <dgm:spPr/>
    </dgm:pt>
    <dgm:pt modelId="{1B9BBF44-7E8F-411E-8D3A-658BA793195D}" type="pres">
      <dgm:prSet presAssocID="{38EC3E78-9CA5-41DE-83A8-0489DD36A916}" presName="spaceBetweenRectangles" presStyleCnt="0"/>
      <dgm:spPr/>
    </dgm:pt>
    <dgm:pt modelId="{6380ED5C-0BAA-4C09-B070-2EAF83E316DB}" type="pres">
      <dgm:prSet presAssocID="{1978B536-63EB-43E4-A1A4-820EEEFBA981}" presName="parentLin" presStyleCnt="0"/>
      <dgm:spPr/>
    </dgm:pt>
    <dgm:pt modelId="{AB76EEF7-05E0-4700-90FD-7743F385140E}" type="pres">
      <dgm:prSet presAssocID="{1978B536-63EB-43E4-A1A4-820EEEFBA981}" presName="parentLeftMargin" presStyleLbl="node1" presStyleIdx="0" presStyleCnt="2"/>
      <dgm:spPr/>
    </dgm:pt>
    <dgm:pt modelId="{3FCBB81A-2065-4ECD-91C0-8FE0414DA7FB}" type="pres">
      <dgm:prSet presAssocID="{1978B536-63EB-43E4-A1A4-820EEEFBA981}" presName="parentText" presStyleLbl="node1" presStyleIdx="1" presStyleCnt="2">
        <dgm:presLayoutVars>
          <dgm:chMax val="0"/>
          <dgm:bulletEnabled val="1"/>
        </dgm:presLayoutVars>
      </dgm:prSet>
      <dgm:spPr/>
    </dgm:pt>
    <dgm:pt modelId="{152D8AEE-3CBE-4712-A748-E658278FFB75}" type="pres">
      <dgm:prSet presAssocID="{1978B536-63EB-43E4-A1A4-820EEEFBA981}" presName="negativeSpace" presStyleCnt="0"/>
      <dgm:spPr/>
    </dgm:pt>
    <dgm:pt modelId="{A29D16C3-C79A-46FA-8CE4-B3EFA80EF6A2}" type="pres">
      <dgm:prSet presAssocID="{1978B536-63EB-43E4-A1A4-820EEEFBA981}" presName="childText" presStyleLbl="conFgAcc1" presStyleIdx="1" presStyleCnt="2">
        <dgm:presLayoutVars>
          <dgm:bulletEnabled val="1"/>
        </dgm:presLayoutVars>
      </dgm:prSet>
      <dgm:spPr/>
    </dgm:pt>
  </dgm:ptLst>
  <dgm:cxnLst>
    <dgm:cxn modelId="{86AD3D04-5164-4025-A2D5-D91B71562777}" type="presOf" srcId="{23F791FE-4EC1-49AE-81CB-2ECA84005C6E}" destId="{78B4570C-F2B3-4D0C-9666-183F3A01EB91}" srcOrd="1" destOrd="0" presId="urn:microsoft.com/office/officeart/2005/8/layout/list1"/>
    <dgm:cxn modelId="{A7F0C307-B7A8-4C57-AA0F-8CE2E21FB00E}" type="presOf" srcId="{1184CB7D-0BA3-40A1-8126-6692DEFAA857}" destId="{E7841079-8F48-4F5F-BDC8-CC591A15BF9B}" srcOrd="0" destOrd="1" presId="urn:microsoft.com/office/officeart/2005/8/layout/list1"/>
    <dgm:cxn modelId="{2719A115-F562-453B-9C94-FF4FC27A2029}" type="presOf" srcId="{7A63990F-8824-4136-8780-55F6A5FDE7A8}" destId="{7EAFECBB-485B-4BE3-9B0D-0156380B34E6}" srcOrd="0" destOrd="0" presId="urn:microsoft.com/office/officeart/2005/8/layout/list1"/>
    <dgm:cxn modelId="{EB3DEF27-70EA-4F65-A876-6063D634AD74}" srcId="{1978B536-63EB-43E4-A1A4-820EEEFBA981}" destId="{D7F3AC6E-B523-4E9F-B60E-3688FE1E1431}" srcOrd="1" destOrd="0" parTransId="{C419BB3D-10F5-49D7-BCBD-A96258B1E22D}" sibTransId="{51B3355C-5740-4D33-B336-D8C2F47223B1}"/>
    <dgm:cxn modelId="{8F675231-202A-4A82-B808-226738DCB8E2}" srcId="{7A63990F-8824-4136-8780-55F6A5FDE7A8}" destId="{1978B536-63EB-43E4-A1A4-820EEEFBA981}" srcOrd="1" destOrd="0" parTransId="{D0BEEA71-77BF-4070-8245-8682EBC20A87}" sibTransId="{8484C438-9E13-41FE-9A7A-268A0C7A6F97}"/>
    <dgm:cxn modelId="{78FE1535-7B03-4567-837A-E314572F5780}" type="presOf" srcId="{D35EEE7C-B9EF-4D05-B4BC-68DC32BD7F48}" destId="{E7841079-8F48-4F5F-BDC8-CC591A15BF9B}" srcOrd="0" destOrd="5" presId="urn:microsoft.com/office/officeart/2005/8/layout/list1"/>
    <dgm:cxn modelId="{52D1BD41-5119-445A-ABF2-C82E2EC2C629}" type="presOf" srcId="{23F791FE-4EC1-49AE-81CB-2ECA84005C6E}" destId="{34C84D91-9B51-495D-981B-A21A1B8475ED}" srcOrd="0" destOrd="0" presId="urn:microsoft.com/office/officeart/2005/8/layout/list1"/>
    <dgm:cxn modelId="{9E435B6C-EE94-4058-940C-55272729DD7E}" type="presOf" srcId="{62D8F30A-53CA-4E79-9945-7FD265B11B18}" destId="{A29D16C3-C79A-46FA-8CE4-B3EFA80EF6A2}" srcOrd="0" destOrd="0" presId="urn:microsoft.com/office/officeart/2005/8/layout/list1"/>
    <dgm:cxn modelId="{EE69824D-E7B1-4ED1-8967-7265937A57A1}" type="presOf" srcId="{E8EBA18D-53D2-4C76-A789-18B13B4341A8}" destId="{E7841079-8F48-4F5F-BDC8-CC591A15BF9B}" srcOrd="0" destOrd="2" presId="urn:microsoft.com/office/officeart/2005/8/layout/list1"/>
    <dgm:cxn modelId="{643F2C59-E362-4C6B-A71D-6A6C7177A28A}" srcId="{23F791FE-4EC1-49AE-81CB-2ECA84005C6E}" destId="{59681038-6BB2-4E11-A061-5D7E17033C35}" srcOrd="6" destOrd="0" parTransId="{D8EB8106-0274-4D7F-87C0-87C146109E75}" sibTransId="{B7E36036-F25F-4966-8188-4B0F7268814C}"/>
    <dgm:cxn modelId="{EE279C8C-F0F3-4182-9287-42BA447132C8}" type="presOf" srcId="{8F28C7BE-2E3C-456D-BF9F-81352A70DCEB}" destId="{E7841079-8F48-4F5F-BDC8-CC591A15BF9B}" srcOrd="0" destOrd="3" presId="urn:microsoft.com/office/officeart/2005/8/layout/list1"/>
    <dgm:cxn modelId="{F93DA08C-550B-4470-853B-4AE8A34D8C77}" srcId="{23F791FE-4EC1-49AE-81CB-2ECA84005C6E}" destId="{1184CB7D-0BA3-40A1-8126-6692DEFAA857}" srcOrd="1" destOrd="0" parTransId="{8F7F550E-260D-494B-8AEA-F3D493DD3130}" sibTransId="{D50D0F23-31AD-4834-958B-D5A4657C4718}"/>
    <dgm:cxn modelId="{712461A3-265F-4780-A3C6-17ABB84605E3}" type="presOf" srcId="{1978B536-63EB-43E4-A1A4-820EEEFBA981}" destId="{3FCBB81A-2065-4ECD-91C0-8FE0414DA7FB}" srcOrd="1" destOrd="0" presId="urn:microsoft.com/office/officeart/2005/8/layout/list1"/>
    <dgm:cxn modelId="{5BDC12A9-156A-42B3-943A-9526CF3BBF20}" srcId="{23F791FE-4EC1-49AE-81CB-2ECA84005C6E}" destId="{72715B0F-941E-4DD4-8CC1-6D1FE412EC51}" srcOrd="0" destOrd="0" parTransId="{21E55B13-64BA-4D12-8CD4-2274FFD4C9D1}" sibTransId="{19054811-F89C-4CE2-B24C-DA2B8A218A41}"/>
    <dgm:cxn modelId="{0824FDBD-347D-4CAA-9CA8-52B66D58CDF0}" srcId="{23F791FE-4EC1-49AE-81CB-2ECA84005C6E}" destId="{D35EEE7C-B9EF-4D05-B4BC-68DC32BD7F48}" srcOrd="5" destOrd="0" parTransId="{19CE7E75-DCE8-480C-9509-80F50E5070CB}" sibTransId="{775B1ABA-D5FA-4D75-AB24-C3606EED83A1}"/>
    <dgm:cxn modelId="{F66643BE-783C-44DE-87A4-3BD5F0A6F596}" type="presOf" srcId="{59681038-6BB2-4E11-A061-5D7E17033C35}" destId="{E7841079-8F48-4F5F-BDC8-CC591A15BF9B}" srcOrd="0" destOrd="6" presId="urn:microsoft.com/office/officeart/2005/8/layout/list1"/>
    <dgm:cxn modelId="{AB6284C0-8707-4F14-838E-CFF0EA9C243C}" srcId="{23F791FE-4EC1-49AE-81CB-2ECA84005C6E}" destId="{8F28C7BE-2E3C-456D-BF9F-81352A70DCEB}" srcOrd="3" destOrd="0" parTransId="{9D25657D-1808-4C33-A107-A67A3EEBEDE1}" sibTransId="{D464C6A2-F81C-4735-958B-E46826260E07}"/>
    <dgm:cxn modelId="{E36583CD-C586-481A-A0B5-3EFB85819622}" type="presOf" srcId="{D7F3AC6E-B523-4E9F-B60E-3688FE1E1431}" destId="{A29D16C3-C79A-46FA-8CE4-B3EFA80EF6A2}" srcOrd="0" destOrd="1" presId="urn:microsoft.com/office/officeart/2005/8/layout/list1"/>
    <dgm:cxn modelId="{C166CFD1-2D3C-4F4F-9664-2FE73EE971CE}" type="presOf" srcId="{1978B536-63EB-43E4-A1A4-820EEEFBA981}" destId="{AB76EEF7-05E0-4700-90FD-7743F385140E}" srcOrd="0" destOrd="0" presId="urn:microsoft.com/office/officeart/2005/8/layout/list1"/>
    <dgm:cxn modelId="{708AF8D2-79D5-49CC-98F0-E1082CA151D7}" srcId="{23F791FE-4EC1-49AE-81CB-2ECA84005C6E}" destId="{8A2CB6E0-B8BD-4D42-A6D8-282CE59E9D3E}" srcOrd="4" destOrd="0" parTransId="{04D54FC2-5806-4817-946C-5E5BD47A41DF}" sibTransId="{A68BE8F1-F746-4E0C-B8B4-D0FBF43EFCA1}"/>
    <dgm:cxn modelId="{DC8423DC-A60F-48E9-8AF7-3BF969FA5D77}" srcId="{7A63990F-8824-4136-8780-55F6A5FDE7A8}" destId="{23F791FE-4EC1-49AE-81CB-2ECA84005C6E}" srcOrd="0" destOrd="0" parTransId="{5D8E3374-C9F3-4313-AC5F-E8D07A14E145}" sibTransId="{38EC3E78-9CA5-41DE-83A8-0489DD36A916}"/>
    <dgm:cxn modelId="{1385BFE8-9C71-4B78-9FF2-C99BE71B9383}" srcId="{1978B536-63EB-43E4-A1A4-820EEEFBA981}" destId="{62D8F30A-53CA-4E79-9945-7FD265B11B18}" srcOrd="0" destOrd="0" parTransId="{8D55F9C3-FDF7-44E9-8BF4-874226D13906}" sibTransId="{041DF38F-2D33-4F8C-9775-BC0B5B13F3EF}"/>
    <dgm:cxn modelId="{5250AAE9-7085-4692-852C-3EE5CE487356}" srcId="{23F791FE-4EC1-49AE-81CB-2ECA84005C6E}" destId="{5DD5F59E-670D-4C17-A84D-7449681EB886}" srcOrd="7" destOrd="0" parTransId="{3A9E63D4-7FEE-473E-93E8-C87B37D07D3E}" sibTransId="{79FAF700-48DB-4499-86E9-87BD7D46AA37}"/>
    <dgm:cxn modelId="{4C581EEF-2FAF-4B16-9532-B0368AB2D384}" type="presOf" srcId="{72715B0F-941E-4DD4-8CC1-6D1FE412EC51}" destId="{E7841079-8F48-4F5F-BDC8-CC591A15BF9B}" srcOrd="0" destOrd="0" presId="urn:microsoft.com/office/officeart/2005/8/layout/list1"/>
    <dgm:cxn modelId="{D33895EF-9D92-454B-994E-0FCD5D236A22}" type="presOf" srcId="{5DD5F59E-670D-4C17-A84D-7449681EB886}" destId="{E7841079-8F48-4F5F-BDC8-CC591A15BF9B}" srcOrd="0" destOrd="7" presId="urn:microsoft.com/office/officeart/2005/8/layout/list1"/>
    <dgm:cxn modelId="{1D02E6F5-D049-4AD7-B3CC-3E85EB367DA9}" type="presOf" srcId="{8A2CB6E0-B8BD-4D42-A6D8-282CE59E9D3E}" destId="{E7841079-8F48-4F5F-BDC8-CC591A15BF9B}" srcOrd="0" destOrd="4" presId="urn:microsoft.com/office/officeart/2005/8/layout/list1"/>
    <dgm:cxn modelId="{A057A0F9-AF13-4977-946C-E5443B7A02B1}" srcId="{23F791FE-4EC1-49AE-81CB-2ECA84005C6E}" destId="{E8EBA18D-53D2-4C76-A789-18B13B4341A8}" srcOrd="2" destOrd="0" parTransId="{0785751B-BE7B-400D-B5D6-7B6E2BFBCEE3}" sibTransId="{08864B46-CCFC-4429-8E80-41C8BEBCF245}"/>
    <dgm:cxn modelId="{1E7D390A-9DFA-4670-9886-5CC1083803B9}" type="presParOf" srcId="{7EAFECBB-485B-4BE3-9B0D-0156380B34E6}" destId="{5632463F-7866-4607-A800-EEDF06CD5B25}" srcOrd="0" destOrd="0" presId="urn:microsoft.com/office/officeart/2005/8/layout/list1"/>
    <dgm:cxn modelId="{00DD246D-9838-4B81-9E19-B27E3A659607}" type="presParOf" srcId="{5632463F-7866-4607-A800-EEDF06CD5B25}" destId="{34C84D91-9B51-495D-981B-A21A1B8475ED}" srcOrd="0" destOrd="0" presId="urn:microsoft.com/office/officeart/2005/8/layout/list1"/>
    <dgm:cxn modelId="{1B92DA00-44C8-40B2-9161-82DCEB871BA2}" type="presParOf" srcId="{5632463F-7866-4607-A800-EEDF06CD5B25}" destId="{78B4570C-F2B3-4D0C-9666-183F3A01EB91}" srcOrd="1" destOrd="0" presId="urn:microsoft.com/office/officeart/2005/8/layout/list1"/>
    <dgm:cxn modelId="{0A2C63B8-739E-41D1-BC76-DF6932AD08EB}" type="presParOf" srcId="{7EAFECBB-485B-4BE3-9B0D-0156380B34E6}" destId="{7726EED7-51C2-4164-9908-A43537C251BE}" srcOrd="1" destOrd="0" presId="urn:microsoft.com/office/officeart/2005/8/layout/list1"/>
    <dgm:cxn modelId="{6167E892-0029-4327-BE14-DD7D14AB440A}" type="presParOf" srcId="{7EAFECBB-485B-4BE3-9B0D-0156380B34E6}" destId="{E7841079-8F48-4F5F-BDC8-CC591A15BF9B}" srcOrd="2" destOrd="0" presId="urn:microsoft.com/office/officeart/2005/8/layout/list1"/>
    <dgm:cxn modelId="{70FB4B8C-B3AD-4789-8579-A89F4BD92A36}" type="presParOf" srcId="{7EAFECBB-485B-4BE3-9B0D-0156380B34E6}" destId="{1B9BBF44-7E8F-411E-8D3A-658BA793195D}" srcOrd="3" destOrd="0" presId="urn:microsoft.com/office/officeart/2005/8/layout/list1"/>
    <dgm:cxn modelId="{E486422A-1C6F-47C1-9A24-78328A06095F}" type="presParOf" srcId="{7EAFECBB-485B-4BE3-9B0D-0156380B34E6}" destId="{6380ED5C-0BAA-4C09-B070-2EAF83E316DB}" srcOrd="4" destOrd="0" presId="urn:microsoft.com/office/officeart/2005/8/layout/list1"/>
    <dgm:cxn modelId="{C1313759-0AD1-4170-AA3A-A06619EDDEB2}" type="presParOf" srcId="{6380ED5C-0BAA-4C09-B070-2EAF83E316DB}" destId="{AB76EEF7-05E0-4700-90FD-7743F385140E}" srcOrd="0" destOrd="0" presId="urn:microsoft.com/office/officeart/2005/8/layout/list1"/>
    <dgm:cxn modelId="{B2DCD8F8-A76A-4DF5-9373-DEC6F917AB86}" type="presParOf" srcId="{6380ED5C-0BAA-4C09-B070-2EAF83E316DB}" destId="{3FCBB81A-2065-4ECD-91C0-8FE0414DA7FB}" srcOrd="1" destOrd="0" presId="urn:microsoft.com/office/officeart/2005/8/layout/list1"/>
    <dgm:cxn modelId="{B2F1C288-CFB1-4C39-BB75-D28C94B8E4C5}" type="presParOf" srcId="{7EAFECBB-485B-4BE3-9B0D-0156380B34E6}" destId="{152D8AEE-3CBE-4712-A748-E658278FFB75}" srcOrd="5" destOrd="0" presId="urn:microsoft.com/office/officeart/2005/8/layout/list1"/>
    <dgm:cxn modelId="{3311B599-BE35-4ADF-8518-5F93AC3D04DA}" type="presParOf" srcId="{7EAFECBB-485B-4BE3-9B0D-0156380B34E6}" destId="{A29D16C3-C79A-46FA-8CE4-B3EFA80EF6A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D2CD36-1675-4B42-BFCD-7031CFEA660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242DC17-519F-4179-8485-6AFD6800A270}">
      <dgm:prSet custT="1"/>
      <dgm:spPr/>
      <dgm:t>
        <a:bodyPr/>
        <a:lstStyle/>
        <a:p>
          <a:r>
            <a:rPr lang="en-US" sz="2400" dirty="0"/>
            <a:t>Development of Palliative Care in Sickle Cell Disease Working Group </a:t>
          </a:r>
        </a:p>
      </dgm:t>
    </dgm:pt>
    <dgm:pt modelId="{517D32C5-C4DC-4DA6-8723-1EE07300C0C2}" type="parTrans" cxnId="{FA856A1A-CDE4-4E73-A51B-8C5E91CBB39E}">
      <dgm:prSet/>
      <dgm:spPr/>
      <dgm:t>
        <a:bodyPr/>
        <a:lstStyle/>
        <a:p>
          <a:endParaRPr lang="en-US"/>
        </a:p>
      </dgm:t>
    </dgm:pt>
    <dgm:pt modelId="{E1AD9E93-EF9C-4704-8A7A-3371E5D157D6}" type="sibTrans" cxnId="{FA856A1A-CDE4-4E73-A51B-8C5E91CBB39E}">
      <dgm:prSet/>
      <dgm:spPr/>
      <dgm:t>
        <a:bodyPr/>
        <a:lstStyle/>
        <a:p>
          <a:endParaRPr lang="en-US"/>
        </a:p>
      </dgm:t>
    </dgm:pt>
    <dgm:pt modelId="{90AA7D0E-5D4B-4173-A27B-9905A7C891BD}">
      <dgm:prSet custT="1"/>
      <dgm:spPr/>
      <dgm:t>
        <a:bodyPr/>
        <a:lstStyle/>
        <a:p>
          <a:r>
            <a:rPr lang="en-US" sz="2400" dirty="0"/>
            <a:t>In progress “Top Ten Tips” paper</a:t>
          </a:r>
        </a:p>
      </dgm:t>
    </dgm:pt>
    <dgm:pt modelId="{9BE70CAE-25FD-4BB8-A057-085E17F290E1}" type="parTrans" cxnId="{8D1B01EC-217B-42F9-963D-080A7681E66E}">
      <dgm:prSet/>
      <dgm:spPr/>
      <dgm:t>
        <a:bodyPr/>
        <a:lstStyle/>
        <a:p>
          <a:endParaRPr lang="en-US"/>
        </a:p>
      </dgm:t>
    </dgm:pt>
    <dgm:pt modelId="{1B7CC3FC-6275-4C98-BE4D-18862E1ED581}" type="sibTrans" cxnId="{8D1B01EC-217B-42F9-963D-080A7681E66E}">
      <dgm:prSet/>
      <dgm:spPr/>
      <dgm:t>
        <a:bodyPr/>
        <a:lstStyle/>
        <a:p>
          <a:endParaRPr lang="en-US"/>
        </a:p>
      </dgm:t>
    </dgm:pt>
    <dgm:pt modelId="{1EEDFF67-0B12-44CD-AA51-89EC4D8C3C93}">
      <dgm:prSet custT="1"/>
      <dgm:spPr/>
      <dgm:t>
        <a:bodyPr/>
        <a:lstStyle/>
        <a:p>
          <a:pPr rtl="0"/>
          <a:r>
            <a:rPr lang="en-US" sz="2400" dirty="0">
              <a:sym typeface="Wingdings" panose="05000000000000000000" pitchFamily="2" charset="2"/>
            </a:rPr>
            <a:t>Increasing exposure of palliative care through educational </a:t>
          </a:r>
          <a:r>
            <a:rPr lang="en-US" sz="2400" dirty="0">
              <a:latin typeface="Trebuchet MS" panose="020B0603020202020204"/>
              <a:sym typeface="Wingdings" panose="05000000000000000000" pitchFamily="2" charset="2"/>
            </a:rPr>
            <a:t>presentations</a:t>
          </a:r>
        </a:p>
      </dgm:t>
    </dgm:pt>
    <dgm:pt modelId="{7F03CC24-E7CC-45E5-8E3E-0DD4BEEA73DB}" type="parTrans" cxnId="{1CE3BC68-E3A0-4CD1-9719-F74C22BE9AE5}">
      <dgm:prSet/>
      <dgm:spPr/>
      <dgm:t>
        <a:bodyPr/>
        <a:lstStyle/>
        <a:p>
          <a:endParaRPr lang="en-US"/>
        </a:p>
      </dgm:t>
    </dgm:pt>
    <dgm:pt modelId="{C6B737F9-3670-4B9F-A7C0-BB6558EE0A4F}" type="sibTrans" cxnId="{1CE3BC68-E3A0-4CD1-9719-F74C22BE9AE5}">
      <dgm:prSet/>
      <dgm:spPr/>
      <dgm:t>
        <a:bodyPr/>
        <a:lstStyle/>
        <a:p>
          <a:endParaRPr lang="en-US"/>
        </a:p>
      </dgm:t>
    </dgm:pt>
    <dgm:pt modelId="{508AC4CD-9D50-4361-A943-714A14170C17}">
      <dgm:prSet custT="1"/>
      <dgm:spPr/>
      <dgm:t>
        <a:bodyPr/>
        <a:lstStyle/>
        <a:p>
          <a:r>
            <a:rPr lang="en-US" sz="2400" dirty="0">
              <a:sym typeface="Wingdings" panose="05000000000000000000" pitchFamily="2" charset="2"/>
            </a:rPr>
            <a:t>Development of “How-To” Guides for PC providers embedded within Comprehensive SCD clinics </a:t>
          </a:r>
        </a:p>
      </dgm:t>
    </dgm:pt>
    <dgm:pt modelId="{E811F3B6-DAB3-45DB-A7E1-BFB5B11CDA43}" type="parTrans" cxnId="{01391634-A009-4760-8177-D974A3160EB0}">
      <dgm:prSet/>
      <dgm:spPr/>
      <dgm:t>
        <a:bodyPr/>
        <a:lstStyle/>
        <a:p>
          <a:endParaRPr lang="en-US"/>
        </a:p>
      </dgm:t>
    </dgm:pt>
    <dgm:pt modelId="{6B12E9DF-38AC-49C1-BA1D-1C94D0BEDF0C}" type="sibTrans" cxnId="{01391634-A009-4760-8177-D974A3160EB0}">
      <dgm:prSet/>
      <dgm:spPr/>
      <dgm:t>
        <a:bodyPr/>
        <a:lstStyle/>
        <a:p>
          <a:endParaRPr lang="en-US"/>
        </a:p>
      </dgm:t>
    </dgm:pt>
    <dgm:pt modelId="{CADFCAE7-C307-4F57-AA5E-4BE5EC883EFC}">
      <dgm:prSet phldr="0" custT="1"/>
      <dgm:spPr/>
      <dgm:t>
        <a:bodyPr/>
        <a:lstStyle/>
        <a:p>
          <a:pPr rtl="0"/>
          <a:r>
            <a:rPr lang="en-US" sz="2400" dirty="0">
              <a:latin typeface="Trebuchet MS" panose="020B0603020202020204"/>
              <a:sym typeface="Wingdings" panose="05000000000000000000" pitchFamily="2" charset="2"/>
            </a:rPr>
            <a:t>Survey of PC providers assessing their perspectives/perceptions of role in SCD</a:t>
          </a:r>
        </a:p>
      </dgm:t>
    </dgm:pt>
    <dgm:pt modelId="{023F710C-2711-4322-B1E5-73043C3B826A}" type="parTrans" cxnId="{EE121603-BF24-4A3E-AB29-0366D4C2789A}">
      <dgm:prSet/>
      <dgm:spPr/>
      <dgm:t>
        <a:bodyPr/>
        <a:lstStyle/>
        <a:p>
          <a:endParaRPr lang="en-US"/>
        </a:p>
      </dgm:t>
    </dgm:pt>
    <dgm:pt modelId="{019DEC3B-96E5-4DE0-B525-EB75EDB7B0E3}" type="sibTrans" cxnId="{EE121603-BF24-4A3E-AB29-0366D4C2789A}">
      <dgm:prSet/>
      <dgm:spPr/>
      <dgm:t>
        <a:bodyPr/>
        <a:lstStyle/>
        <a:p>
          <a:endParaRPr lang="en-US"/>
        </a:p>
      </dgm:t>
    </dgm:pt>
    <dgm:pt modelId="{86C05C6A-81CC-491E-ABF6-543699A24BDA}">
      <dgm:prSet phldr="0"/>
      <dgm:spPr/>
      <dgm:t>
        <a:bodyPr/>
        <a:lstStyle/>
        <a:p>
          <a:pPr rtl="0"/>
          <a:r>
            <a:rPr lang="en-US" sz="2400" b="0" dirty="0">
              <a:latin typeface="+mn-lt"/>
              <a:sym typeface="Wingdings" panose="05000000000000000000" pitchFamily="2" charset="2"/>
            </a:rPr>
            <a:t>Conduct delphi study to define role of palliative care in SCD</a:t>
          </a:r>
          <a:endParaRPr lang="en-US" b="0" dirty="0">
            <a:latin typeface="+mn-lt"/>
          </a:endParaRPr>
        </a:p>
      </dgm:t>
    </dgm:pt>
    <dgm:pt modelId="{19511DF8-32DE-43A0-ACCA-1083FB726F08}" type="parTrans" cxnId="{0CDF1134-614C-4777-8540-5C965F44051C}">
      <dgm:prSet/>
      <dgm:spPr/>
      <dgm:t>
        <a:bodyPr/>
        <a:lstStyle/>
        <a:p>
          <a:endParaRPr lang="en-US"/>
        </a:p>
      </dgm:t>
    </dgm:pt>
    <dgm:pt modelId="{249FCDC4-D1FD-4557-BCC1-5D62C7E2DDDE}" type="sibTrans" cxnId="{0CDF1134-614C-4777-8540-5C965F44051C}">
      <dgm:prSet/>
      <dgm:spPr/>
      <dgm:t>
        <a:bodyPr/>
        <a:lstStyle/>
        <a:p>
          <a:endParaRPr lang="en-US"/>
        </a:p>
      </dgm:t>
    </dgm:pt>
    <dgm:pt modelId="{54BDE76A-D3E8-455C-9402-D4D5338701B6}">
      <dgm:prSet custT="1"/>
      <dgm:spPr/>
      <dgm:t>
        <a:bodyPr/>
        <a:lstStyle/>
        <a:p>
          <a:r>
            <a:rPr lang="en-US" sz="2400" dirty="0"/>
            <a:t>Presentation at NHLBI Sickle Cell Conference</a:t>
          </a:r>
        </a:p>
      </dgm:t>
    </dgm:pt>
    <dgm:pt modelId="{60D8DB00-C513-431D-B687-4232B74D0376}" type="parTrans" cxnId="{6A8E0DFE-EC9B-42A6-93D8-38B93E0831E0}">
      <dgm:prSet/>
      <dgm:spPr/>
      <dgm:t>
        <a:bodyPr/>
        <a:lstStyle/>
        <a:p>
          <a:endParaRPr lang="en-US"/>
        </a:p>
      </dgm:t>
    </dgm:pt>
    <dgm:pt modelId="{1C3589AE-CDEE-44C4-B696-5F33F985EC81}" type="sibTrans" cxnId="{6A8E0DFE-EC9B-42A6-93D8-38B93E0831E0}">
      <dgm:prSet/>
      <dgm:spPr/>
      <dgm:t>
        <a:bodyPr/>
        <a:lstStyle/>
        <a:p>
          <a:endParaRPr lang="en-US"/>
        </a:p>
      </dgm:t>
    </dgm:pt>
    <dgm:pt modelId="{895F754D-E4B7-4823-B0E4-039EA28161D3}" type="pres">
      <dgm:prSet presAssocID="{D8D2CD36-1675-4B42-BFCD-7031CFEA6603}" presName="vert0" presStyleCnt="0">
        <dgm:presLayoutVars>
          <dgm:dir/>
          <dgm:animOne val="branch"/>
          <dgm:animLvl val="lvl"/>
        </dgm:presLayoutVars>
      </dgm:prSet>
      <dgm:spPr/>
    </dgm:pt>
    <dgm:pt modelId="{E712A348-2AB8-45FF-B3E5-306CC65B13AE}" type="pres">
      <dgm:prSet presAssocID="{0242DC17-519F-4179-8485-6AFD6800A270}" presName="thickLine" presStyleLbl="alignNode1" presStyleIdx="0" presStyleCnt="7"/>
      <dgm:spPr/>
    </dgm:pt>
    <dgm:pt modelId="{C9D9A12C-57F6-42D2-9AD8-141F5626222B}" type="pres">
      <dgm:prSet presAssocID="{0242DC17-519F-4179-8485-6AFD6800A270}" presName="horz1" presStyleCnt="0"/>
      <dgm:spPr/>
    </dgm:pt>
    <dgm:pt modelId="{F9F4DA75-0842-4030-B22A-00C364F7A9C5}" type="pres">
      <dgm:prSet presAssocID="{0242DC17-519F-4179-8485-6AFD6800A270}" presName="tx1" presStyleLbl="revTx" presStyleIdx="0" presStyleCnt="7"/>
      <dgm:spPr/>
    </dgm:pt>
    <dgm:pt modelId="{D9067CA3-D492-4C05-A58D-AF84D2408113}" type="pres">
      <dgm:prSet presAssocID="{0242DC17-519F-4179-8485-6AFD6800A270}" presName="vert1" presStyleCnt="0"/>
      <dgm:spPr/>
    </dgm:pt>
    <dgm:pt modelId="{ADBEC05F-570D-4DBB-90D5-DF236D34BD4E}" type="pres">
      <dgm:prSet presAssocID="{54BDE76A-D3E8-455C-9402-D4D5338701B6}" presName="thickLine" presStyleLbl="alignNode1" presStyleIdx="1" presStyleCnt="7"/>
      <dgm:spPr/>
    </dgm:pt>
    <dgm:pt modelId="{03542BC5-49E7-4C47-AF74-02BEC42BC795}" type="pres">
      <dgm:prSet presAssocID="{54BDE76A-D3E8-455C-9402-D4D5338701B6}" presName="horz1" presStyleCnt="0"/>
      <dgm:spPr/>
    </dgm:pt>
    <dgm:pt modelId="{C3C75C99-A149-4563-934E-0235D44D66FB}" type="pres">
      <dgm:prSet presAssocID="{54BDE76A-D3E8-455C-9402-D4D5338701B6}" presName="tx1" presStyleLbl="revTx" presStyleIdx="1" presStyleCnt="7"/>
      <dgm:spPr/>
    </dgm:pt>
    <dgm:pt modelId="{4CC8F80C-09A4-4C9D-AC8D-C2E181AD1B05}" type="pres">
      <dgm:prSet presAssocID="{54BDE76A-D3E8-455C-9402-D4D5338701B6}" presName="vert1" presStyleCnt="0"/>
      <dgm:spPr/>
    </dgm:pt>
    <dgm:pt modelId="{6EB8C3A1-3DD7-4F06-B476-D7F9F602F8DB}" type="pres">
      <dgm:prSet presAssocID="{90AA7D0E-5D4B-4173-A27B-9905A7C891BD}" presName="thickLine" presStyleLbl="alignNode1" presStyleIdx="2" presStyleCnt="7"/>
      <dgm:spPr/>
    </dgm:pt>
    <dgm:pt modelId="{32D627C6-A06F-4174-9193-16B6258AE464}" type="pres">
      <dgm:prSet presAssocID="{90AA7D0E-5D4B-4173-A27B-9905A7C891BD}" presName="horz1" presStyleCnt="0"/>
      <dgm:spPr/>
    </dgm:pt>
    <dgm:pt modelId="{D8DCDAB0-D7D5-40FF-B051-2E020ADEEC55}" type="pres">
      <dgm:prSet presAssocID="{90AA7D0E-5D4B-4173-A27B-9905A7C891BD}" presName="tx1" presStyleLbl="revTx" presStyleIdx="2" presStyleCnt="7"/>
      <dgm:spPr/>
    </dgm:pt>
    <dgm:pt modelId="{CA3EAA87-1064-4F42-8D09-439246B1E549}" type="pres">
      <dgm:prSet presAssocID="{90AA7D0E-5D4B-4173-A27B-9905A7C891BD}" presName="vert1" presStyleCnt="0"/>
      <dgm:spPr/>
    </dgm:pt>
    <dgm:pt modelId="{CFC7833C-92E9-4EF1-8939-E768D94C465A}" type="pres">
      <dgm:prSet presAssocID="{1EEDFF67-0B12-44CD-AA51-89EC4D8C3C93}" presName="thickLine" presStyleLbl="alignNode1" presStyleIdx="3" presStyleCnt="7"/>
      <dgm:spPr/>
    </dgm:pt>
    <dgm:pt modelId="{53DEF4D7-218B-4F54-A407-D7DAF35311F6}" type="pres">
      <dgm:prSet presAssocID="{1EEDFF67-0B12-44CD-AA51-89EC4D8C3C93}" presName="horz1" presStyleCnt="0"/>
      <dgm:spPr/>
    </dgm:pt>
    <dgm:pt modelId="{D15B4188-6907-4213-BFC9-A2B024BD8E2F}" type="pres">
      <dgm:prSet presAssocID="{1EEDFF67-0B12-44CD-AA51-89EC4D8C3C93}" presName="tx1" presStyleLbl="revTx" presStyleIdx="3" presStyleCnt="7"/>
      <dgm:spPr/>
    </dgm:pt>
    <dgm:pt modelId="{B3B23602-8E5A-4AE0-B7E1-4F6D822FB47F}" type="pres">
      <dgm:prSet presAssocID="{1EEDFF67-0B12-44CD-AA51-89EC4D8C3C93}" presName="vert1" presStyleCnt="0"/>
      <dgm:spPr/>
    </dgm:pt>
    <dgm:pt modelId="{3564C289-46F6-477A-B1D1-94D4C9D1161D}" type="pres">
      <dgm:prSet presAssocID="{CADFCAE7-C307-4F57-AA5E-4BE5EC883EFC}" presName="thickLine" presStyleLbl="alignNode1" presStyleIdx="4" presStyleCnt="7"/>
      <dgm:spPr/>
    </dgm:pt>
    <dgm:pt modelId="{9A1D1ABA-35D5-409D-B3E1-7DD077350C20}" type="pres">
      <dgm:prSet presAssocID="{CADFCAE7-C307-4F57-AA5E-4BE5EC883EFC}" presName="horz1" presStyleCnt="0"/>
      <dgm:spPr/>
    </dgm:pt>
    <dgm:pt modelId="{31827FF1-B782-4110-A191-D0EF29F07D7C}" type="pres">
      <dgm:prSet presAssocID="{CADFCAE7-C307-4F57-AA5E-4BE5EC883EFC}" presName="tx1" presStyleLbl="revTx" presStyleIdx="4" presStyleCnt="7"/>
      <dgm:spPr/>
    </dgm:pt>
    <dgm:pt modelId="{001488F2-2B1D-4609-B232-4D09A7F70EEF}" type="pres">
      <dgm:prSet presAssocID="{CADFCAE7-C307-4F57-AA5E-4BE5EC883EFC}" presName="vert1" presStyleCnt="0"/>
      <dgm:spPr/>
    </dgm:pt>
    <dgm:pt modelId="{A98512BE-4269-4C95-BFDC-7ADED240F9C5}" type="pres">
      <dgm:prSet presAssocID="{86C05C6A-81CC-491E-ABF6-543699A24BDA}" presName="thickLine" presStyleLbl="alignNode1" presStyleIdx="5" presStyleCnt="7"/>
      <dgm:spPr/>
    </dgm:pt>
    <dgm:pt modelId="{26264AA7-798F-49FE-8A77-B4F4F6869057}" type="pres">
      <dgm:prSet presAssocID="{86C05C6A-81CC-491E-ABF6-543699A24BDA}" presName="horz1" presStyleCnt="0"/>
      <dgm:spPr/>
    </dgm:pt>
    <dgm:pt modelId="{4F058EB6-DA44-4E34-BCE7-A84F3F67CC0D}" type="pres">
      <dgm:prSet presAssocID="{86C05C6A-81CC-491E-ABF6-543699A24BDA}" presName="tx1" presStyleLbl="revTx" presStyleIdx="5" presStyleCnt="7"/>
      <dgm:spPr/>
    </dgm:pt>
    <dgm:pt modelId="{6EAF5954-D4BA-4871-9ABE-15E9D9DF4B04}" type="pres">
      <dgm:prSet presAssocID="{86C05C6A-81CC-491E-ABF6-543699A24BDA}" presName="vert1" presStyleCnt="0"/>
      <dgm:spPr/>
    </dgm:pt>
    <dgm:pt modelId="{183667E7-496C-4197-80C2-2C501FE628C3}" type="pres">
      <dgm:prSet presAssocID="{508AC4CD-9D50-4361-A943-714A14170C17}" presName="thickLine" presStyleLbl="alignNode1" presStyleIdx="6" presStyleCnt="7"/>
      <dgm:spPr/>
    </dgm:pt>
    <dgm:pt modelId="{DCF15A84-32A2-4B67-935F-AEA7BCC38BA0}" type="pres">
      <dgm:prSet presAssocID="{508AC4CD-9D50-4361-A943-714A14170C17}" presName="horz1" presStyleCnt="0"/>
      <dgm:spPr/>
    </dgm:pt>
    <dgm:pt modelId="{B05FA073-8E7D-422F-96EC-59EC95319546}" type="pres">
      <dgm:prSet presAssocID="{508AC4CD-9D50-4361-A943-714A14170C17}" presName="tx1" presStyleLbl="revTx" presStyleIdx="6" presStyleCnt="7"/>
      <dgm:spPr/>
    </dgm:pt>
    <dgm:pt modelId="{F3893290-B299-4279-BE45-435FDC96A42C}" type="pres">
      <dgm:prSet presAssocID="{508AC4CD-9D50-4361-A943-714A14170C17}" presName="vert1" presStyleCnt="0"/>
      <dgm:spPr/>
    </dgm:pt>
  </dgm:ptLst>
  <dgm:cxnLst>
    <dgm:cxn modelId="{EE121603-BF24-4A3E-AB29-0366D4C2789A}" srcId="{D8D2CD36-1675-4B42-BFCD-7031CFEA6603}" destId="{CADFCAE7-C307-4F57-AA5E-4BE5EC883EFC}" srcOrd="4" destOrd="0" parTransId="{023F710C-2711-4322-B1E5-73043C3B826A}" sibTransId="{019DEC3B-96E5-4DE0-B525-EB75EDB7B0E3}"/>
    <dgm:cxn modelId="{FA856A1A-CDE4-4E73-A51B-8C5E91CBB39E}" srcId="{D8D2CD36-1675-4B42-BFCD-7031CFEA6603}" destId="{0242DC17-519F-4179-8485-6AFD6800A270}" srcOrd="0" destOrd="0" parTransId="{517D32C5-C4DC-4DA6-8723-1EE07300C0C2}" sibTransId="{E1AD9E93-EF9C-4704-8A7A-3371E5D157D6}"/>
    <dgm:cxn modelId="{3AFF9623-25B3-45D2-93DC-72BDADA5392D}" type="presOf" srcId="{508AC4CD-9D50-4361-A943-714A14170C17}" destId="{B05FA073-8E7D-422F-96EC-59EC95319546}" srcOrd="0" destOrd="0" presId="urn:microsoft.com/office/officeart/2008/layout/LinedList"/>
    <dgm:cxn modelId="{0CDF1134-614C-4777-8540-5C965F44051C}" srcId="{D8D2CD36-1675-4B42-BFCD-7031CFEA6603}" destId="{86C05C6A-81CC-491E-ABF6-543699A24BDA}" srcOrd="5" destOrd="0" parTransId="{19511DF8-32DE-43A0-ACCA-1083FB726F08}" sibTransId="{249FCDC4-D1FD-4557-BCC1-5D62C7E2DDDE}"/>
    <dgm:cxn modelId="{01391634-A009-4760-8177-D974A3160EB0}" srcId="{D8D2CD36-1675-4B42-BFCD-7031CFEA6603}" destId="{508AC4CD-9D50-4361-A943-714A14170C17}" srcOrd="6" destOrd="0" parTransId="{E811F3B6-DAB3-45DB-A7E1-BFB5B11CDA43}" sibTransId="{6B12E9DF-38AC-49C1-BA1D-1C94D0BEDF0C}"/>
    <dgm:cxn modelId="{DB7CFD46-869E-447A-9189-790565CF3C0F}" type="presOf" srcId="{86C05C6A-81CC-491E-ABF6-543699A24BDA}" destId="{4F058EB6-DA44-4E34-BCE7-A84F3F67CC0D}" srcOrd="0" destOrd="0" presId="urn:microsoft.com/office/officeart/2008/layout/LinedList"/>
    <dgm:cxn modelId="{1CE3BC68-E3A0-4CD1-9719-F74C22BE9AE5}" srcId="{D8D2CD36-1675-4B42-BFCD-7031CFEA6603}" destId="{1EEDFF67-0B12-44CD-AA51-89EC4D8C3C93}" srcOrd="3" destOrd="0" parTransId="{7F03CC24-E7CC-45E5-8E3E-0DD4BEEA73DB}" sibTransId="{C6B737F9-3670-4B9F-A7C0-BB6558EE0A4F}"/>
    <dgm:cxn modelId="{0C3FD579-143E-4822-AF30-26BB7AF4BF94}" type="presOf" srcId="{D8D2CD36-1675-4B42-BFCD-7031CFEA6603}" destId="{895F754D-E4B7-4823-B0E4-039EA28161D3}" srcOrd="0" destOrd="0" presId="urn:microsoft.com/office/officeart/2008/layout/LinedList"/>
    <dgm:cxn modelId="{8CC4C396-5B67-4D74-8C46-B45B11718619}" type="presOf" srcId="{CADFCAE7-C307-4F57-AA5E-4BE5EC883EFC}" destId="{31827FF1-B782-4110-A191-D0EF29F07D7C}" srcOrd="0" destOrd="0" presId="urn:microsoft.com/office/officeart/2008/layout/LinedList"/>
    <dgm:cxn modelId="{741909C2-D94E-4145-8746-72A9196B817A}" type="presOf" srcId="{90AA7D0E-5D4B-4173-A27B-9905A7C891BD}" destId="{D8DCDAB0-D7D5-40FF-B051-2E020ADEEC55}" srcOrd="0" destOrd="0" presId="urn:microsoft.com/office/officeart/2008/layout/LinedList"/>
    <dgm:cxn modelId="{8D1B01EC-217B-42F9-963D-080A7681E66E}" srcId="{D8D2CD36-1675-4B42-BFCD-7031CFEA6603}" destId="{90AA7D0E-5D4B-4173-A27B-9905A7C891BD}" srcOrd="2" destOrd="0" parTransId="{9BE70CAE-25FD-4BB8-A057-085E17F290E1}" sibTransId="{1B7CC3FC-6275-4C98-BE4D-18862E1ED581}"/>
    <dgm:cxn modelId="{08FE9DF0-DA92-4D04-A841-BE030D30BFE9}" type="presOf" srcId="{1EEDFF67-0B12-44CD-AA51-89EC4D8C3C93}" destId="{D15B4188-6907-4213-BFC9-A2B024BD8E2F}" srcOrd="0" destOrd="0" presId="urn:microsoft.com/office/officeart/2008/layout/LinedList"/>
    <dgm:cxn modelId="{05410EFB-032A-4332-A72D-CA3E614EB67A}" type="presOf" srcId="{54BDE76A-D3E8-455C-9402-D4D5338701B6}" destId="{C3C75C99-A149-4563-934E-0235D44D66FB}" srcOrd="0" destOrd="0" presId="urn:microsoft.com/office/officeart/2008/layout/LinedList"/>
    <dgm:cxn modelId="{6A8E0DFE-EC9B-42A6-93D8-38B93E0831E0}" srcId="{D8D2CD36-1675-4B42-BFCD-7031CFEA6603}" destId="{54BDE76A-D3E8-455C-9402-D4D5338701B6}" srcOrd="1" destOrd="0" parTransId="{60D8DB00-C513-431D-B687-4232B74D0376}" sibTransId="{1C3589AE-CDEE-44C4-B696-5F33F985EC81}"/>
    <dgm:cxn modelId="{F72017FF-B226-4C81-A25D-04763FBDD707}" type="presOf" srcId="{0242DC17-519F-4179-8485-6AFD6800A270}" destId="{F9F4DA75-0842-4030-B22A-00C364F7A9C5}" srcOrd="0" destOrd="0" presId="urn:microsoft.com/office/officeart/2008/layout/LinedList"/>
    <dgm:cxn modelId="{30630056-AA51-44EB-9E0C-258328385FFD}" type="presParOf" srcId="{895F754D-E4B7-4823-B0E4-039EA28161D3}" destId="{E712A348-2AB8-45FF-B3E5-306CC65B13AE}" srcOrd="0" destOrd="0" presId="urn:microsoft.com/office/officeart/2008/layout/LinedList"/>
    <dgm:cxn modelId="{F01F80D7-B28C-4ABF-A4EB-BE5C5F1930FD}" type="presParOf" srcId="{895F754D-E4B7-4823-B0E4-039EA28161D3}" destId="{C9D9A12C-57F6-42D2-9AD8-141F5626222B}" srcOrd="1" destOrd="0" presId="urn:microsoft.com/office/officeart/2008/layout/LinedList"/>
    <dgm:cxn modelId="{E077A0A4-2619-47A1-BBF0-F9D1C6EA7CE4}" type="presParOf" srcId="{C9D9A12C-57F6-42D2-9AD8-141F5626222B}" destId="{F9F4DA75-0842-4030-B22A-00C364F7A9C5}" srcOrd="0" destOrd="0" presId="urn:microsoft.com/office/officeart/2008/layout/LinedList"/>
    <dgm:cxn modelId="{BD0A4D5F-7541-40B9-9BB4-FEE7A905833C}" type="presParOf" srcId="{C9D9A12C-57F6-42D2-9AD8-141F5626222B}" destId="{D9067CA3-D492-4C05-A58D-AF84D2408113}" srcOrd="1" destOrd="0" presId="urn:microsoft.com/office/officeart/2008/layout/LinedList"/>
    <dgm:cxn modelId="{9001587D-DCF0-4F06-BFE7-0ED577973D3D}" type="presParOf" srcId="{895F754D-E4B7-4823-B0E4-039EA28161D3}" destId="{ADBEC05F-570D-4DBB-90D5-DF236D34BD4E}" srcOrd="2" destOrd="0" presId="urn:microsoft.com/office/officeart/2008/layout/LinedList"/>
    <dgm:cxn modelId="{5CA1AEB6-5DDF-4F5E-8114-89A50938D9C5}" type="presParOf" srcId="{895F754D-E4B7-4823-B0E4-039EA28161D3}" destId="{03542BC5-49E7-4C47-AF74-02BEC42BC795}" srcOrd="3" destOrd="0" presId="urn:microsoft.com/office/officeart/2008/layout/LinedList"/>
    <dgm:cxn modelId="{90BECBF7-BFAF-4A92-B4E3-8E12355B6196}" type="presParOf" srcId="{03542BC5-49E7-4C47-AF74-02BEC42BC795}" destId="{C3C75C99-A149-4563-934E-0235D44D66FB}" srcOrd="0" destOrd="0" presId="urn:microsoft.com/office/officeart/2008/layout/LinedList"/>
    <dgm:cxn modelId="{045A735B-DEE2-43F8-811A-16B687EE9ECE}" type="presParOf" srcId="{03542BC5-49E7-4C47-AF74-02BEC42BC795}" destId="{4CC8F80C-09A4-4C9D-AC8D-C2E181AD1B05}" srcOrd="1" destOrd="0" presId="urn:microsoft.com/office/officeart/2008/layout/LinedList"/>
    <dgm:cxn modelId="{10498D6D-8844-486F-9306-BD7DC39BD2C5}" type="presParOf" srcId="{895F754D-E4B7-4823-B0E4-039EA28161D3}" destId="{6EB8C3A1-3DD7-4F06-B476-D7F9F602F8DB}" srcOrd="4" destOrd="0" presId="urn:microsoft.com/office/officeart/2008/layout/LinedList"/>
    <dgm:cxn modelId="{2D12D6F5-7CB2-4752-BEA3-66A1CBF8A861}" type="presParOf" srcId="{895F754D-E4B7-4823-B0E4-039EA28161D3}" destId="{32D627C6-A06F-4174-9193-16B6258AE464}" srcOrd="5" destOrd="0" presId="urn:microsoft.com/office/officeart/2008/layout/LinedList"/>
    <dgm:cxn modelId="{0DC911CB-DCDE-4436-AB1C-58DC28E7FC85}" type="presParOf" srcId="{32D627C6-A06F-4174-9193-16B6258AE464}" destId="{D8DCDAB0-D7D5-40FF-B051-2E020ADEEC55}" srcOrd="0" destOrd="0" presId="urn:microsoft.com/office/officeart/2008/layout/LinedList"/>
    <dgm:cxn modelId="{3033C9AF-C27F-4FAC-9610-3C733489069C}" type="presParOf" srcId="{32D627C6-A06F-4174-9193-16B6258AE464}" destId="{CA3EAA87-1064-4F42-8D09-439246B1E549}" srcOrd="1" destOrd="0" presId="urn:microsoft.com/office/officeart/2008/layout/LinedList"/>
    <dgm:cxn modelId="{6B9A041C-EEC4-4F11-94F0-FFB9215A33B7}" type="presParOf" srcId="{895F754D-E4B7-4823-B0E4-039EA28161D3}" destId="{CFC7833C-92E9-4EF1-8939-E768D94C465A}" srcOrd="6" destOrd="0" presId="urn:microsoft.com/office/officeart/2008/layout/LinedList"/>
    <dgm:cxn modelId="{BF2822C8-CF14-412B-A2DC-4521B9EE52F5}" type="presParOf" srcId="{895F754D-E4B7-4823-B0E4-039EA28161D3}" destId="{53DEF4D7-218B-4F54-A407-D7DAF35311F6}" srcOrd="7" destOrd="0" presId="urn:microsoft.com/office/officeart/2008/layout/LinedList"/>
    <dgm:cxn modelId="{EAC48916-BCF1-461C-8A3B-0029FC71EC5A}" type="presParOf" srcId="{53DEF4D7-218B-4F54-A407-D7DAF35311F6}" destId="{D15B4188-6907-4213-BFC9-A2B024BD8E2F}" srcOrd="0" destOrd="0" presId="urn:microsoft.com/office/officeart/2008/layout/LinedList"/>
    <dgm:cxn modelId="{3C2DF8C4-B2BC-49B3-A8C4-9100C3932BEB}" type="presParOf" srcId="{53DEF4D7-218B-4F54-A407-D7DAF35311F6}" destId="{B3B23602-8E5A-4AE0-B7E1-4F6D822FB47F}" srcOrd="1" destOrd="0" presId="urn:microsoft.com/office/officeart/2008/layout/LinedList"/>
    <dgm:cxn modelId="{7DEC8FBC-BD8B-4E80-A7C8-B217E06DAD05}" type="presParOf" srcId="{895F754D-E4B7-4823-B0E4-039EA28161D3}" destId="{3564C289-46F6-477A-B1D1-94D4C9D1161D}" srcOrd="8" destOrd="0" presId="urn:microsoft.com/office/officeart/2008/layout/LinedList"/>
    <dgm:cxn modelId="{5DE1DC1E-AB82-4F69-A5F0-A9482D48073D}" type="presParOf" srcId="{895F754D-E4B7-4823-B0E4-039EA28161D3}" destId="{9A1D1ABA-35D5-409D-B3E1-7DD077350C20}" srcOrd="9" destOrd="0" presId="urn:microsoft.com/office/officeart/2008/layout/LinedList"/>
    <dgm:cxn modelId="{A3DA73C4-2D2B-4505-8199-01E99A5CC2A1}" type="presParOf" srcId="{9A1D1ABA-35D5-409D-B3E1-7DD077350C20}" destId="{31827FF1-B782-4110-A191-D0EF29F07D7C}" srcOrd="0" destOrd="0" presId="urn:microsoft.com/office/officeart/2008/layout/LinedList"/>
    <dgm:cxn modelId="{03D3E271-509F-4702-8FB2-99D42A594AE3}" type="presParOf" srcId="{9A1D1ABA-35D5-409D-B3E1-7DD077350C20}" destId="{001488F2-2B1D-4609-B232-4D09A7F70EEF}" srcOrd="1" destOrd="0" presId="urn:microsoft.com/office/officeart/2008/layout/LinedList"/>
    <dgm:cxn modelId="{E6965903-EC3A-4171-8972-9E3F588A4B48}" type="presParOf" srcId="{895F754D-E4B7-4823-B0E4-039EA28161D3}" destId="{A98512BE-4269-4C95-BFDC-7ADED240F9C5}" srcOrd="10" destOrd="0" presId="urn:microsoft.com/office/officeart/2008/layout/LinedList"/>
    <dgm:cxn modelId="{F27E308A-1332-4BBA-95F5-1AE2A19386B3}" type="presParOf" srcId="{895F754D-E4B7-4823-B0E4-039EA28161D3}" destId="{26264AA7-798F-49FE-8A77-B4F4F6869057}" srcOrd="11" destOrd="0" presId="urn:microsoft.com/office/officeart/2008/layout/LinedList"/>
    <dgm:cxn modelId="{5091E153-9CB8-4F90-89E7-2D26CABE9089}" type="presParOf" srcId="{26264AA7-798F-49FE-8A77-B4F4F6869057}" destId="{4F058EB6-DA44-4E34-BCE7-A84F3F67CC0D}" srcOrd="0" destOrd="0" presId="urn:microsoft.com/office/officeart/2008/layout/LinedList"/>
    <dgm:cxn modelId="{FF629A1E-D57A-4E1A-9D0F-3BAD811DF8E9}" type="presParOf" srcId="{26264AA7-798F-49FE-8A77-B4F4F6869057}" destId="{6EAF5954-D4BA-4871-9ABE-15E9D9DF4B04}" srcOrd="1" destOrd="0" presId="urn:microsoft.com/office/officeart/2008/layout/LinedList"/>
    <dgm:cxn modelId="{A35A9207-F207-495B-A2BB-79B7B317E62D}" type="presParOf" srcId="{895F754D-E4B7-4823-B0E4-039EA28161D3}" destId="{183667E7-496C-4197-80C2-2C501FE628C3}" srcOrd="12" destOrd="0" presId="urn:microsoft.com/office/officeart/2008/layout/LinedList"/>
    <dgm:cxn modelId="{9974533D-DDA1-4497-A471-5715BDCCE371}" type="presParOf" srcId="{895F754D-E4B7-4823-B0E4-039EA28161D3}" destId="{DCF15A84-32A2-4B67-935F-AEA7BCC38BA0}" srcOrd="13" destOrd="0" presId="urn:microsoft.com/office/officeart/2008/layout/LinedList"/>
    <dgm:cxn modelId="{0283F447-B9FB-42D2-9ACE-85990BC6CBC6}" type="presParOf" srcId="{DCF15A84-32A2-4B67-935F-AEA7BCC38BA0}" destId="{B05FA073-8E7D-422F-96EC-59EC95319546}" srcOrd="0" destOrd="0" presId="urn:microsoft.com/office/officeart/2008/layout/LinedList"/>
    <dgm:cxn modelId="{76A7F352-80C5-4375-AC35-A846F67C3B95}" type="presParOf" srcId="{DCF15A84-32A2-4B67-935F-AEA7BCC38BA0}" destId="{F3893290-B299-4279-BE45-435FDC96A4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80421-E520-4A3D-A9E8-B01523520D1C}">
      <dsp:nvSpPr>
        <dsp:cNvPr id="0" name=""/>
        <dsp:cNvSpPr/>
      </dsp:nvSpPr>
      <dsp:spPr>
        <a:xfrm>
          <a:off x="0" y="2698"/>
          <a:ext cx="1624874" cy="17809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L</a:t>
          </a:r>
          <a:r>
            <a:rPr lang="en-US" sz="1800" b="0" i="0" kern="1200" dirty="0"/>
            <a:t>ongitudinal cohort study of over 200 adult patients with SCD</a:t>
          </a:r>
          <a:endParaRPr lang="en-US" sz="1800" kern="1200" dirty="0"/>
        </a:p>
      </dsp:txBody>
      <dsp:txXfrm>
        <a:off x="79320" y="82018"/>
        <a:ext cx="1466234" cy="1622340"/>
      </dsp:txXfrm>
    </dsp:sp>
    <dsp:sp modelId="{E4FE86A5-32A1-4797-931A-5F4562ED45FA}">
      <dsp:nvSpPr>
        <dsp:cNvPr id="0" name=""/>
        <dsp:cNvSpPr/>
      </dsp:nvSpPr>
      <dsp:spPr>
        <a:xfrm rot="5400000">
          <a:off x="2356815" y="1318885"/>
          <a:ext cx="1424784" cy="288866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8 domains including: </a:t>
          </a:r>
          <a:r>
            <a:rPr lang="en-US" sz="1400" b="0" i="0" kern="1200" dirty="0"/>
            <a:t>physical function, physical role functions, emotional role functioning, bodily pain, vitality, general health, mental health and social function.</a:t>
          </a:r>
          <a:endParaRPr lang="en-US" sz="1400" kern="1200" dirty="0"/>
        </a:p>
      </dsp:txBody>
      <dsp:txXfrm rot="-5400000">
        <a:off x="1624874" y="2120378"/>
        <a:ext cx="2819114" cy="1285680"/>
      </dsp:txXfrm>
    </dsp:sp>
    <dsp:sp modelId="{FF9DDD69-2487-4567-BB0C-46AC2D406F4E}">
      <dsp:nvSpPr>
        <dsp:cNvPr id="0" name=""/>
        <dsp:cNvSpPr/>
      </dsp:nvSpPr>
      <dsp:spPr>
        <a:xfrm>
          <a:off x="0" y="1872728"/>
          <a:ext cx="1624874" cy="17809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HRQOL measured using </a:t>
          </a:r>
          <a:r>
            <a:rPr lang="en-US" sz="1800" b="0" i="0" kern="1200" dirty="0"/>
            <a:t>Medical Outcome Study 36-SF-</a:t>
          </a:r>
          <a:endParaRPr lang="en-US" sz="1800" kern="1200" dirty="0"/>
        </a:p>
      </dsp:txBody>
      <dsp:txXfrm>
        <a:off x="79320" y="1952048"/>
        <a:ext cx="1466234" cy="1622340"/>
      </dsp:txXfrm>
    </dsp:sp>
    <dsp:sp modelId="{F91BB84C-11B6-47F3-87D3-54A43704A46D}">
      <dsp:nvSpPr>
        <dsp:cNvPr id="0" name=""/>
        <dsp:cNvSpPr/>
      </dsp:nvSpPr>
      <dsp:spPr>
        <a:xfrm rot="5400000">
          <a:off x="2356815" y="3188915"/>
          <a:ext cx="1424784" cy="288866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3 variables calculated: mean daily pain, % days in crises, %utilization</a:t>
          </a:r>
        </a:p>
      </dsp:txBody>
      <dsp:txXfrm rot="-5400000">
        <a:off x="1624874" y="3990408"/>
        <a:ext cx="2819114" cy="1285680"/>
      </dsp:txXfrm>
    </dsp:sp>
    <dsp:sp modelId="{5D67CBF9-BC50-473C-B420-6CAA4F52275F}">
      <dsp:nvSpPr>
        <dsp:cNvPr id="0" name=""/>
        <dsp:cNvSpPr/>
      </dsp:nvSpPr>
      <dsp:spPr>
        <a:xfrm>
          <a:off x="0" y="3742757"/>
          <a:ext cx="1624874" cy="17809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Participants completed daily pain diaries</a:t>
          </a:r>
        </a:p>
      </dsp:txBody>
      <dsp:txXfrm>
        <a:off x="79320" y="3822077"/>
        <a:ext cx="1466234" cy="1622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A55A-88F6-4B7A-A628-E0C522FE62C3}">
      <dsp:nvSpPr>
        <dsp:cNvPr id="0" name=""/>
        <dsp:cNvSpPr/>
      </dsp:nvSpPr>
      <dsp:spPr>
        <a:xfrm>
          <a:off x="0" y="56013"/>
          <a:ext cx="2653319" cy="159199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High levels of associated stigma </a:t>
          </a:r>
          <a:r>
            <a:rPr lang="en-US" sz="1800" kern="1200">
              <a:sym typeface="Wingdings" panose="05000000000000000000" pitchFamily="2" charset="2"/>
            </a:rPr>
            <a:t> generational</a:t>
          </a:r>
          <a:endParaRPr lang="en-US" sz="1800" kern="1200" dirty="0"/>
        </a:p>
      </dsp:txBody>
      <dsp:txXfrm>
        <a:off x="0" y="56013"/>
        <a:ext cx="2653319" cy="1591991"/>
      </dsp:txXfrm>
    </dsp:sp>
    <dsp:sp modelId="{FD7C320D-4CEB-498D-8A45-21F763BF8B1F}">
      <dsp:nvSpPr>
        <dsp:cNvPr id="0" name=""/>
        <dsp:cNvSpPr/>
      </dsp:nvSpPr>
      <dsp:spPr>
        <a:xfrm>
          <a:off x="2918652" y="56013"/>
          <a:ext cx="2653319" cy="1591991"/>
        </a:xfrm>
        <a:prstGeom prst="rect">
          <a:avLst/>
        </a:prstGeom>
        <a:solidFill>
          <a:schemeClr val="accent2">
            <a:hueOff val="-387493"/>
            <a:satOff val="-237"/>
            <a:lumOff val="9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Emotional marginalization, depersonalization, disfranchisement</a:t>
          </a:r>
          <a:endParaRPr lang="en-US" sz="1800" kern="1200" dirty="0"/>
        </a:p>
      </dsp:txBody>
      <dsp:txXfrm>
        <a:off x="2918652" y="56013"/>
        <a:ext cx="2653319" cy="1591991"/>
      </dsp:txXfrm>
    </dsp:sp>
    <dsp:sp modelId="{CF2976E7-FBD8-4C2F-8665-4EB179225AF5}">
      <dsp:nvSpPr>
        <dsp:cNvPr id="0" name=""/>
        <dsp:cNvSpPr/>
      </dsp:nvSpPr>
      <dsp:spPr>
        <a:xfrm>
          <a:off x="5837304" y="56013"/>
          <a:ext cx="2653319" cy="1591991"/>
        </a:xfrm>
        <a:prstGeom prst="rect">
          <a:avLst/>
        </a:prstGeom>
        <a:solidFill>
          <a:schemeClr val="accent2">
            <a:hueOff val="-774986"/>
            <a:satOff val="-473"/>
            <a:lumOff val="18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Financial Toxicity</a:t>
          </a:r>
        </a:p>
      </dsp:txBody>
      <dsp:txXfrm>
        <a:off x="5837304" y="56013"/>
        <a:ext cx="2653319" cy="1591991"/>
      </dsp:txXfrm>
    </dsp:sp>
    <dsp:sp modelId="{4F012E13-A88D-4DBA-9977-13D54D07805B}">
      <dsp:nvSpPr>
        <dsp:cNvPr id="0" name=""/>
        <dsp:cNvSpPr/>
      </dsp:nvSpPr>
      <dsp:spPr>
        <a:xfrm>
          <a:off x="0" y="1913337"/>
          <a:ext cx="2653319" cy="1591991"/>
        </a:xfrm>
        <a:prstGeom prst="rect">
          <a:avLst/>
        </a:prstGeom>
        <a:solidFill>
          <a:schemeClr val="accent2">
            <a:hueOff val="-1162479"/>
            <a:satOff val="-710"/>
            <a:lumOff val="27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Decreased workplace productivity, educational attainment, difficulty w/ daily household activities</a:t>
          </a:r>
        </a:p>
      </dsp:txBody>
      <dsp:txXfrm>
        <a:off x="0" y="1913337"/>
        <a:ext cx="2653319" cy="1591991"/>
      </dsp:txXfrm>
    </dsp:sp>
    <dsp:sp modelId="{1F70B850-1C7A-402A-81EF-10DE335243E7}">
      <dsp:nvSpPr>
        <dsp:cNvPr id="0" name=""/>
        <dsp:cNvSpPr/>
      </dsp:nvSpPr>
      <dsp:spPr>
        <a:xfrm>
          <a:off x="2918652" y="1913337"/>
          <a:ext cx="2653319" cy="1591991"/>
        </a:xfrm>
        <a:prstGeom prst="rect">
          <a:avLst/>
        </a:prstGeom>
        <a:solidFill>
          <a:schemeClr val="accent2">
            <a:hueOff val="-1549972"/>
            <a:satOff val="-946"/>
            <a:lumOff val="36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Poor coping skills</a:t>
          </a:r>
          <a:endParaRPr lang="en-US" sz="1800" kern="1200" dirty="0"/>
        </a:p>
      </dsp:txBody>
      <dsp:txXfrm>
        <a:off x="2918652" y="1913337"/>
        <a:ext cx="2653319" cy="1591991"/>
      </dsp:txXfrm>
    </dsp:sp>
    <dsp:sp modelId="{759174ED-BBA7-4307-B5F8-D060E6357498}">
      <dsp:nvSpPr>
        <dsp:cNvPr id="0" name=""/>
        <dsp:cNvSpPr/>
      </dsp:nvSpPr>
      <dsp:spPr>
        <a:xfrm>
          <a:off x="5837304" y="1913337"/>
          <a:ext cx="2653319" cy="1591991"/>
        </a:xfrm>
        <a:prstGeom prst="rect">
          <a:avLst/>
        </a:prstGeom>
        <a:solidFill>
          <a:schemeClr val="accent2">
            <a:hueOff val="-1937465"/>
            <a:satOff val="-1183"/>
            <a:lumOff val="46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Impaired neurocognitive function:</a:t>
          </a:r>
        </a:p>
        <a:p>
          <a:pPr marL="114300" lvl="1" indent="-114300" algn="l" defTabSz="622300">
            <a:lnSpc>
              <a:spcPct val="90000"/>
            </a:lnSpc>
            <a:spcBef>
              <a:spcPct val="0"/>
            </a:spcBef>
            <a:spcAft>
              <a:spcPct val="15000"/>
            </a:spcAft>
            <a:buChar char="•"/>
          </a:pPr>
          <a:r>
            <a:rPr lang="en-US" sz="1400" kern="1200"/>
            <a:t>Decreased processing speed</a:t>
          </a:r>
          <a:endParaRPr lang="en-US" sz="1400" kern="1200" dirty="0"/>
        </a:p>
        <a:p>
          <a:pPr marL="114300" lvl="1" indent="-114300" algn="l" defTabSz="622300">
            <a:lnSpc>
              <a:spcPct val="90000"/>
            </a:lnSpc>
            <a:spcBef>
              <a:spcPct val="0"/>
            </a:spcBef>
            <a:spcAft>
              <a:spcPct val="15000"/>
            </a:spcAft>
            <a:buChar char="•"/>
          </a:pPr>
          <a:r>
            <a:rPr lang="en-US" sz="1400" kern="1200"/>
            <a:t>Difficulty in executive functioning</a:t>
          </a:r>
          <a:endParaRPr lang="en-US" sz="1400" kern="1200" dirty="0"/>
        </a:p>
      </dsp:txBody>
      <dsp:txXfrm>
        <a:off x="5837304" y="1913337"/>
        <a:ext cx="2653319" cy="1591991"/>
      </dsp:txXfrm>
    </dsp:sp>
    <dsp:sp modelId="{978D0A45-219F-4C10-9749-9A8F1C666200}">
      <dsp:nvSpPr>
        <dsp:cNvPr id="0" name=""/>
        <dsp:cNvSpPr/>
      </dsp:nvSpPr>
      <dsp:spPr>
        <a:xfrm>
          <a:off x="1459326" y="3770661"/>
          <a:ext cx="2653319" cy="1591991"/>
        </a:xfrm>
        <a:prstGeom prst="rect">
          <a:avLst/>
        </a:prstGeom>
        <a:solidFill>
          <a:schemeClr val="accent2">
            <a:hueOff val="-2324957"/>
            <a:satOff val="-1419"/>
            <a:lumOff val="55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Impaired social functioning in peer/spousal relationships</a:t>
          </a:r>
          <a:endParaRPr lang="en-US" sz="1800" kern="1200" dirty="0"/>
        </a:p>
      </dsp:txBody>
      <dsp:txXfrm>
        <a:off x="1459326" y="3770661"/>
        <a:ext cx="2653319" cy="1591991"/>
      </dsp:txXfrm>
    </dsp:sp>
    <dsp:sp modelId="{B3125A54-CEB3-41FB-8FBF-D4EF222599C3}">
      <dsp:nvSpPr>
        <dsp:cNvPr id="0" name=""/>
        <dsp:cNvSpPr/>
      </dsp:nvSpPr>
      <dsp:spPr>
        <a:xfrm>
          <a:off x="4377978" y="3770661"/>
          <a:ext cx="2653319" cy="1591991"/>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Impaired sexual functioning</a:t>
          </a:r>
          <a:endParaRPr lang="en-US" sz="1800" kern="1200" dirty="0"/>
        </a:p>
      </dsp:txBody>
      <dsp:txXfrm>
        <a:off x="4377978" y="3770661"/>
        <a:ext cx="2653319" cy="1591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01358-9DAF-4B3B-9779-3B1BB2B9B9AB}">
      <dsp:nvSpPr>
        <dsp:cNvPr id="0" name=""/>
        <dsp:cNvSpPr/>
      </dsp:nvSpPr>
      <dsp:spPr>
        <a:xfrm>
          <a:off x="1202887" y="117"/>
          <a:ext cx="2532529" cy="151951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Pain &amp; symptom management (acute/chronic)</a:t>
          </a:r>
        </a:p>
      </dsp:txBody>
      <dsp:txXfrm>
        <a:off x="1202887" y="117"/>
        <a:ext cx="2532529" cy="1519517"/>
      </dsp:txXfrm>
    </dsp:sp>
    <dsp:sp modelId="{2B6B750C-6DF9-4893-9C19-3E75226FF032}">
      <dsp:nvSpPr>
        <dsp:cNvPr id="0" name=""/>
        <dsp:cNvSpPr/>
      </dsp:nvSpPr>
      <dsp:spPr>
        <a:xfrm>
          <a:off x="3988669" y="117"/>
          <a:ext cx="2532529" cy="151951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Advanced Care Planning</a:t>
          </a:r>
        </a:p>
      </dsp:txBody>
      <dsp:txXfrm>
        <a:off x="3988669" y="117"/>
        <a:ext cx="2532529" cy="1519517"/>
      </dsp:txXfrm>
    </dsp:sp>
    <dsp:sp modelId="{C706A6CA-8AAD-44A5-BAB4-0C178AC4AB64}">
      <dsp:nvSpPr>
        <dsp:cNvPr id="0" name=""/>
        <dsp:cNvSpPr/>
      </dsp:nvSpPr>
      <dsp:spPr>
        <a:xfrm>
          <a:off x="6774452" y="117"/>
          <a:ext cx="2532529" cy="151951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Transitions of care</a:t>
          </a:r>
        </a:p>
      </dsp:txBody>
      <dsp:txXfrm>
        <a:off x="6774452" y="117"/>
        <a:ext cx="2532529" cy="1519517"/>
      </dsp:txXfrm>
    </dsp:sp>
    <dsp:sp modelId="{F8499A69-1E57-4CB0-A0FF-97A290599FF4}">
      <dsp:nvSpPr>
        <dsp:cNvPr id="0" name=""/>
        <dsp:cNvSpPr/>
      </dsp:nvSpPr>
      <dsp:spPr>
        <a:xfrm>
          <a:off x="1202887" y="1772888"/>
          <a:ext cx="2532529" cy="151951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Communication/care coordination between patients/providers</a:t>
          </a:r>
        </a:p>
      </dsp:txBody>
      <dsp:txXfrm>
        <a:off x="1202887" y="1772888"/>
        <a:ext cx="2532529" cy="1519517"/>
      </dsp:txXfrm>
    </dsp:sp>
    <dsp:sp modelId="{99C96009-20A6-43D7-BEE1-C721E7A72BCD}">
      <dsp:nvSpPr>
        <dsp:cNvPr id="0" name=""/>
        <dsp:cNvSpPr/>
      </dsp:nvSpPr>
      <dsp:spPr>
        <a:xfrm>
          <a:off x="3988669" y="1772888"/>
          <a:ext cx="2532529" cy="151951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Improving QOL &amp; functioning</a:t>
          </a:r>
        </a:p>
      </dsp:txBody>
      <dsp:txXfrm>
        <a:off x="3988669" y="1772888"/>
        <a:ext cx="2532529" cy="1519517"/>
      </dsp:txXfrm>
    </dsp:sp>
    <dsp:sp modelId="{14FCE69A-5B43-43AE-AED9-77541C3E1835}">
      <dsp:nvSpPr>
        <dsp:cNvPr id="0" name=""/>
        <dsp:cNvSpPr/>
      </dsp:nvSpPr>
      <dsp:spPr>
        <a:xfrm>
          <a:off x="6774452" y="1772888"/>
          <a:ext cx="2532529" cy="151951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Focus on “total pain”</a:t>
          </a:r>
        </a:p>
      </dsp:txBody>
      <dsp:txXfrm>
        <a:off x="6774452" y="1772888"/>
        <a:ext cx="2532529" cy="1519517"/>
      </dsp:txXfrm>
    </dsp:sp>
    <dsp:sp modelId="{B10D53ED-5DBD-452B-ACE6-21BF8AD29CC2}">
      <dsp:nvSpPr>
        <dsp:cNvPr id="0" name=""/>
        <dsp:cNvSpPr/>
      </dsp:nvSpPr>
      <dsp:spPr>
        <a:xfrm>
          <a:off x="1202887" y="3545658"/>
          <a:ext cx="2532529" cy="151951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Complex medical decision making</a:t>
          </a:r>
        </a:p>
      </dsp:txBody>
      <dsp:txXfrm>
        <a:off x="1202887" y="3545658"/>
        <a:ext cx="2532529" cy="1519517"/>
      </dsp:txXfrm>
    </dsp:sp>
    <dsp:sp modelId="{3A5B6979-879D-403D-A704-FA12C589EF40}">
      <dsp:nvSpPr>
        <dsp:cNvPr id="0" name=""/>
        <dsp:cNvSpPr/>
      </dsp:nvSpPr>
      <dsp:spPr>
        <a:xfrm>
          <a:off x="3988669" y="3545658"/>
          <a:ext cx="2532529" cy="151951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Social Justice/Advocacy</a:t>
          </a:r>
        </a:p>
      </dsp:txBody>
      <dsp:txXfrm>
        <a:off x="3988669" y="3545658"/>
        <a:ext cx="2532529" cy="1519517"/>
      </dsp:txXfrm>
    </dsp:sp>
    <dsp:sp modelId="{0F4753AD-3861-403C-A7E8-D0427AC180F7}">
      <dsp:nvSpPr>
        <dsp:cNvPr id="0" name=""/>
        <dsp:cNvSpPr/>
      </dsp:nvSpPr>
      <dsp:spPr>
        <a:xfrm>
          <a:off x="6774452" y="3545658"/>
          <a:ext cx="2532529" cy="151951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Integrated/Multidisciplinary Care Models</a:t>
          </a:r>
        </a:p>
      </dsp:txBody>
      <dsp:txXfrm>
        <a:off x="6774452" y="3545658"/>
        <a:ext cx="2532529" cy="15195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41079-8F48-4F5F-BDC8-CC591A15BF9B}">
      <dsp:nvSpPr>
        <dsp:cNvPr id="0" name=""/>
        <dsp:cNvSpPr/>
      </dsp:nvSpPr>
      <dsp:spPr>
        <a:xfrm>
          <a:off x="0" y="379750"/>
          <a:ext cx="10576558" cy="27216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0858" tIns="374904" rIns="82085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Social and emotional isolation – often the only one in family with disorder</a:t>
          </a:r>
        </a:p>
        <a:p>
          <a:pPr marL="171450" lvl="1" indent="-171450" algn="l" defTabSz="800100">
            <a:lnSpc>
              <a:spcPct val="90000"/>
            </a:lnSpc>
            <a:spcBef>
              <a:spcPct val="0"/>
            </a:spcBef>
            <a:spcAft>
              <a:spcPct val="15000"/>
            </a:spcAft>
            <a:buChar char="•"/>
          </a:pPr>
          <a:r>
            <a:rPr lang="en-US" sz="1800" kern="1200"/>
            <a:t>Disruption in daily routine, education and career</a:t>
          </a:r>
        </a:p>
        <a:p>
          <a:pPr marL="171450" lvl="1" indent="-171450" algn="l" defTabSz="800100">
            <a:lnSpc>
              <a:spcPct val="90000"/>
            </a:lnSpc>
            <a:spcBef>
              <a:spcPct val="0"/>
            </a:spcBef>
            <a:spcAft>
              <a:spcPct val="15000"/>
            </a:spcAft>
            <a:buChar char="•"/>
          </a:pPr>
          <a:r>
            <a:rPr lang="en-US" sz="1800" kern="1200" dirty="0"/>
            <a:t>Frustration with health care system</a:t>
          </a:r>
        </a:p>
        <a:p>
          <a:pPr marL="171450" lvl="1" indent="-171450" algn="l" defTabSz="800100">
            <a:lnSpc>
              <a:spcPct val="90000"/>
            </a:lnSpc>
            <a:spcBef>
              <a:spcPct val="0"/>
            </a:spcBef>
            <a:spcAft>
              <a:spcPct val="15000"/>
            </a:spcAft>
            <a:buChar char="•"/>
          </a:pPr>
          <a:r>
            <a:rPr lang="en-US" altLang="en-US" sz="1800" kern="1200" dirty="0">
              <a:solidFill>
                <a:schemeClr val="tx1"/>
              </a:solidFill>
            </a:rPr>
            <a:t>Amplification in depressive mood</a:t>
          </a:r>
          <a:endParaRPr lang="en-US" sz="1800" kern="1200" dirty="0"/>
        </a:p>
        <a:p>
          <a:pPr marL="171450" lvl="1" indent="-171450" algn="l" defTabSz="800100">
            <a:lnSpc>
              <a:spcPct val="90000"/>
            </a:lnSpc>
            <a:spcBef>
              <a:spcPct val="0"/>
            </a:spcBef>
            <a:spcAft>
              <a:spcPct val="15000"/>
            </a:spcAft>
            <a:buChar char="•"/>
          </a:pPr>
          <a:r>
            <a:rPr lang="en-US" altLang="en-US" sz="1800" kern="1200" dirty="0">
              <a:solidFill>
                <a:schemeClr val="tx1"/>
              </a:solidFill>
            </a:rPr>
            <a:t>Expressed helplessness and hopelessness</a:t>
          </a:r>
        </a:p>
        <a:p>
          <a:pPr marL="171450" lvl="1" indent="-171450" algn="l" defTabSz="800100">
            <a:lnSpc>
              <a:spcPct val="90000"/>
            </a:lnSpc>
            <a:spcBef>
              <a:spcPct val="0"/>
            </a:spcBef>
            <a:spcAft>
              <a:spcPct val="15000"/>
            </a:spcAft>
            <a:buChar char="•"/>
          </a:pPr>
          <a:r>
            <a:rPr lang="en-US" altLang="en-US" sz="1800" kern="1200">
              <a:solidFill>
                <a:schemeClr val="tx1"/>
              </a:solidFill>
            </a:rPr>
            <a:t>Anxiety</a:t>
          </a:r>
          <a:endParaRPr lang="en-US" altLang="en-US" sz="1800" kern="1200" dirty="0">
            <a:solidFill>
              <a:schemeClr val="tx1"/>
            </a:solidFill>
          </a:endParaRPr>
        </a:p>
        <a:p>
          <a:pPr marL="171450" lvl="1" indent="-171450" algn="l" defTabSz="800100">
            <a:lnSpc>
              <a:spcPct val="90000"/>
            </a:lnSpc>
            <a:spcBef>
              <a:spcPct val="0"/>
            </a:spcBef>
            <a:spcAft>
              <a:spcPct val="15000"/>
            </a:spcAft>
            <a:buChar char="•"/>
          </a:pPr>
          <a:r>
            <a:rPr lang="en-US" altLang="en-US" sz="1800" kern="1200">
              <a:solidFill>
                <a:schemeClr val="tx1"/>
              </a:solidFill>
            </a:rPr>
            <a:t>Cognitive impairment</a:t>
          </a:r>
          <a:endParaRPr lang="en-US" altLang="en-US" sz="1800" kern="1200" dirty="0">
            <a:solidFill>
              <a:schemeClr val="tx1"/>
            </a:solidFill>
          </a:endParaRPr>
        </a:p>
        <a:p>
          <a:pPr marL="171450" lvl="1" indent="-171450" algn="l" defTabSz="800100">
            <a:lnSpc>
              <a:spcPct val="90000"/>
            </a:lnSpc>
            <a:spcBef>
              <a:spcPct val="0"/>
            </a:spcBef>
            <a:spcAft>
              <a:spcPct val="15000"/>
            </a:spcAft>
            <a:buChar char="•"/>
          </a:pPr>
          <a:r>
            <a:rPr lang="en-US" altLang="en-US" sz="1800" kern="1200" dirty="0">
              <a:solidFill>
                <a:schemeClr val="tx1"/>
              </a:solidFill>
            </a:rPr>
            <a:t>Difficulty with peer &amp; family relationships</a:t>
          </a:r>
        </a:p>
      </dsp:txBody>
      <dsp:txXfrm>
        <a:off x="0" y="379750"/>
        <a:ext cx="10576558" cy="2721600"/>
      </dsp:txXfrm>
    </dsp:sp>
    <dsp:sp modelId="{78B4570C-F2B3-4D0C-9666-183F3A01EB91}">
      <dsp:nvSpPr>
        <dsp:cNvPr id="0" name=""/>
        <dsp:cNvSpPr/>
      </dsp:nvSpPr>
      <dsp:spPr>
        <a:xfrm>
          <a:off x="528827" y="114070"/>
          <a:ext cx="7403590" cy="53136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9838" tIns="0" rIns="279838" bIns="0" numCol="1" spcCol="1270" anchor="ctr" anchorCtr="0">
          <a:noAutofit/>
        </a:bodyPr>
        <a:lstStyle/>
        <a:p>
          <a:pPr marL="0" lvl="0" indent="0" algn="l" defTabSz="800100">
            <a:lnSpc>
              <a:spcPct val="90000"/>
            </a:lnSpc>
            <a:spcBef>
              <a:spcPct val="0"/>
            </a:spcBef>
            <a:spcAft>
              <a:spcPct val="35000"/>
            </a:spcAft>
            <a:buNone/>
          </a:pPr>
          <a:r>
            <a:rPr lang="en-US" sz="1800" kern="1200" dirty="0"/>
            <a:t>Patients with SCD may experience:</a:t>
          </a:r>
        </a:p>
      </dsp:txBody>
      <dsp:txXfrm>
        <a:off x="554766" y="140009"/>
        <a:ext cx="7351712" cy="479482"/>
      </dsp:txXfrm>
    </dsp:sp>
    <dsp:sp modelId="{A29D16C3-C79A-46FA-8CE4-B3EFA80EF6A2}">
      <dsp:nvSpPr>
        <dsp:cNvPr id="0" name=""/>
        <dsp:cNvSpPr/>
      </dsp:nvSpPr>
      <dsp:spPr>
        <a:xfrm>
          <a:off x="0" y="3464230"/>
          <a:ext cx="10576558" cy="1020600"/>
        </a:xfrm>
        <a:prstGeom prst="rect">
          <a:avLst/>
        </a:prstGeom>
        <a:solidFill>
          <a:schemeClr val="lt1">
            <a:alpha val="90000"/>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0858" tIns="374904" rIns="82085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Advanced therapies</a:t>
          </a:r>
        </a:p>
        <a:p>
          <a:pPr marL="171450" lvl="1" indent="-171450" algn="l" defTabSz="800100">
            <a:lnSpc>
              <a:spcPct val="90000"/>
            </a:lnSpc>
            <a:spcBef>
              <a:spcPct val="0"/>
            </a:spcBef>
            <a:spcAft>
              <a:spcPct val="15000"/>
            </a:spcAft>
            <a:buChar char="•"/>
          </a:pPr>
          <a:r>
            <a:rPr lang="en-US" sz="1800" kern="1200"/>
            <a:t>BMT</a:t>
          </a:r>
        </a:p>
      </dsp:txBody>
      <dsp:txXfrm>
        <a:off x="0" y="3464230"/>
        <a:ext cx="10576558" cy="1020600"/>
      </dsp:txXfrm>
    </dsp:sp>
    <dsp:sp modelId="{3FCBB81A-2065-4ECD-91C0-8FE0414DA7FB}">
      <dsp:nvSpPr>
        <dsp:cNvPr id="0" name=""/>
        <dsp:cNvSpPr/>
      </dsp:nvSpPr>
      <dsp:spPr>
        <a:xfrm>
          <a:off x="528827" y="3198550"/>
          <a:ext cx="7403590" cy="531360"/>
        </a:xfrm>
        <a:prstGeom prst="roundRect">
          <a:avLst/>
        </a:prstGeom>
        <a:solidFill>
          <a:schemeClr val="accent2">
            <a:hueOff val="-2712450"/>
            <a:satOff val="-1656"/>
            <a:lumOff val="647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9838" tIns="0" rIns="279838" bIns="0" numCol="1" spcCol="1270" anchor="ctr" anchorCtr="0">
          <a:noAutofit/>
        </a:bodyPr>
        <a:lstStyle/>
        <a:p>
          <a:pPr marL="0" lvl="0" indent="0" algn="l" defTabSz="800100">
            <a:lnSpc>
              <a:spcPct val="90000"/>
            </a:lnSpc>
            <a:spcBef>
              <a:spcPct val="0"/>
            </a:spcBef>
            <a:spcAft>
              <a:spcPct val="35000"/>
            </a:spcAft>
            <a:buNone/>
          </a:pPr>
          <a:r>
            <a:rPr lang="en-US" sz="1800" kern="1200"/>
            <a:t>Patients with SCD may face treatment decisions:</a:t>
          </a:r>
        </a:p>
      </dsp:txBody>
      <dsp:txXfrm>
        <a:off x="554766" y="3224489"/>
        <a:ext cx="735171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2A348-2AB8-45FF-B3E5-306CC65B13AE}">
      <dsp:nvSpPr>
        <dsp:cNvPr id="0" name=""/>
        <dsp:cNvSpPr/>
      </dsp:nvSpPr>
      <dsp:spPr>
        <a:xfrm>
          <a:off x="0" y="675"/>
          <a:ext cx="7099867"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4DA75-0842-4030-B22A-00C364F7A9C5}">
      <dsp:nvSpPr>
        <dsp:cNvPr id="0" name=""/>
        <dsp:cNvSpPr/>
      </dsp:nvSpPr>
      <dsp:spPr>
        <a:xfrm>
          <a:off x="0" y="675"/>
          <a:ext cx="7099867"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Development of Palliative Care in Sickle Cell Disease Working Group </a:t>
          </a:r>
        </a:p>
      </dsp:txBody>
      <dsp:txXfrm>
        <a:off x="0" y="675"/>
        <a:ext cx="7099867" cy="790684"/>
      </dsp:txXfrm>
    </dsp:sp>
    <dsp:sp modelId="{ADBEC05F-570D-4DBB-90D5-DF236D34BD4E}">
      <dsp:nvSpPr>
        <dsp:cNvPr id="0" name=""/>
        <dsp:cNvSpPr/>
      </dsp:nvSpPr>
      <dsp:spPr>
        <a:xfrm>
          <a:off x="0" y="791359"/>
          <a:ext cx="7099867"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75C99-A149-4563-934E-0235D44D66FB}">
      <dsp:nvSpPr>
        <dsp:cNvPr id="0" name=""/>
        <dsp:cNvSpPr/>
      </dsp:nvSpPr>
      <dsp:spPr>
        <a:xfrm>
          <a:off x="0" y="791359"/>
          <a:ext cx="7099867"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Presentation at NHLBI Sickle Cell Conference</a:t>
          </a:r>
        </a:p>
      </dsp:txBody>
      <dsp:txXfrm>
        <a:off x="0" y="791359"/>
        <a:ext cx="7099867" cy="790684"/>
      </dsp:txXfrm>
    </dsp:sp>
    <dsp:sp modelId="{6EB8C3A1-3DD7-4F06-B476-D7F9F602F8DB}">
      <dsp:nvSpPr>
        <dsp:cNvPr id="0" name=""/>
        <dsp:cNvSpPr/>
      </dsp:nvSpPr>
      <dsp:spPr>
        <a:xfrm>
          <a:off x="0" y="1582044"/>
          <a:ext cx="7099867"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DCDAB0-D7D5-40FF-B051-2E020ADEEC55}">
      <dsp:nvSpPr>
        <dsp:cNvPr id="0" name=""/>
        <dsp:cNvSpPr/>
      </dsp:nvSpPr>
      <dsp:spPr>
        <a:xfrm>
          <a:off x="0" y="1582044"/>
          <a:ext cx="7099867"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 progress “Top Ten Tips” paper</a:t>
          </a:r>
        </a:p>
      </dsp:txBody>
      <dsp:txXfrm>
        <a:off x="0" y="1582044"/>
        <a:ext cx="7099867" cy="790684"/>
      </dsp:txXfrm>
    </dsp:sp>
    <dsp:sp modelId="{CFC7833C-92E9-4EF1-8939-E768D94C465A}">
      <dsp:nvSpPr>
        <dsp:cNvPr id="0" name=""/>
        <dsp:cNvSpPr/>
      </dsp:nvSpPr>
      <dsp:spPr>
        <a:xfrm>
          <a:off x="0" y="2372728"/>
          <a:ext cx="7099867"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5B4188-6907-4213-BFC9-A2B024BD8E2F}">
      <dsp:nvSpPr>
        <dsp:cNvPr id="0" name=""/>
        <dsp:cNvSpPr/>
      </dsp:nvSpPr>
      <dsp:spPr>
        <a:xfrm>
          <a:off x="0" y="2372728"/>
          <a:ext cx="7099867"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sym typeface="Wingdings" panose="05000000000000000000" pitchFamily="2" charset="2"/>
            </a:rPr>
            <a:t>Increasing exposure of palliative care through educational </a:t>
          </a:r>
          <a:r>
            <a:rPr lang="en-US" sz="2400" kern="1200" dirty="0">
              <a:latin typeface="Trebuchet MS" panose="020B0603020202020204"/>
              <a:sym typeface="Wingdings" panose="05000000000000000000" pitchFamily="2" charset="2"/>
            </a:rPr>
            <a:t>presentations</a:t>
          </a:r>
        </a:p>
      </dsp:txBody>
      <dsp:txXfrm>
        <a:off x="0" y="2372728"/>
        <a:ext cx="7099867" cy="790684"/>
      </dsp:txXfrm>
    </dsp:sp>
    <dsp:sp modelId="{3564C289-46F6-477A-B1D1-94D4C9D1161D}">
      <dsp:nvSpPr>
        <dsp:cNvPr id="0" name=""/>
        <dsp:cNvSpPr/>
      </dsp:nvSpPr>
      <dsp:spPr>
        <a:xfrm>
          <a:off x="0" y="3163412"/>
          <a:ext cx="7099867"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827FF1-B782-4110-A191-D0EF29F07D7C}">
      <dsp:nvSpPr>
        <dsp:cNvPr id="0" name=""/>
        <dsp:cNvSpPr/>
      </dsp:nvSpPr>
      <dsp:spPr>
        <a:xfrm>
          <a:off x="0" y="3163412"/>
          <a:ext cx="7099867"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latin typeface="Trebuchet MS" panose="020B0603020202020204"/>
              <a:sym typeface="Wingdings" panose="05000000000000000000" pitchFamily="2" charset="2"/>
            </a:rPr>
            <a:t>Survey of PC providers assessing their perspectives/perceptions of role in SCD</a:t>
          </a:r>
        </a:p>
      </dsp:txBody>
      <dsp:txXfrm>
        <a:off x="0" y="3163412"/>
        <a:ext cx="7099867" cy="790684"/>
      </dsp:txXfrm>
    </dsp:sp>
    <dsp:sp modelId="{A98512BE-4269-4C95-BFDC-7ADED240F9C5}">
      <dsp:nvSpPr>
        <dsp:cNvPr id="0" name=""/>
        <dsp:cNvSpPr/>
      </dsp:nvSpPr>
      <dsp:spPr>
        <a:xfrm>
          <a:off x="0" y="3954096"/>
          <a:ext cx="7099867"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058EB6-DA44-4E34-BCE7-A84F3F67CC0D}">
      <dsp:nvSpPr>
        <dsp:cNvPr id="0" name=""/>
        <dsp:cNvSpPr/>
      </dsp:nvSpPr>
      <dsp:spPr>
        <a:xfrm>
          <a:off x="0" y="3954096"/>
          <a:ext cx="7099867"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b="0" kern="1200" dirty="0">
              <a:latin typeface="+mn-lt"/>
              <a:sym typeface="Wingdings" panose="05000000000000000000" pitchFamily="2" charset="2"/>
            </a:rPr>
            <a:t>Conduct delphi study to define role of palliative care in SCD</a:t>
          </a:r>
          <a:endParaRPr lang="en-US" sz="2300" b="0" kern="1200" dirty="0">
            <a:latin typeface="+mn-lt"/>
          </a:endParaRPr>
        </a:p>
      </dsp:txBody>
      <dsp:txXfrm>
        <a:off x="0" y="3954096"/>
        <a:ext cx="7099867" cy="790684"/>
      </dsp:txXfrm>
    </dsp:sp>
    <dsp:sp modelId="{183667E7-496C-4197-80C2-2C501FE628C3}">
      <dsp:nvSpPr>
        <dsp:cNvPr id="0" name=""/>
        <dsp:cNvSpPr/>
      </dsp:nvSpPr>
      <dsp:spPr>
        <a:xfrm>
          <a:off x="0" y="4744781"/>
          <a:ext cx="7099867"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FA073-8E7D-422F-96EC-59EC95319546}">
      <dsp:nvSpPr>
        <dsp:cNvPr id="0" name=""/>
        <dsp:cNvSpPr/>
      </dsp:nvSpPr>
      <dsp:spPr>
        <a:xfrm>
          <a:off x="0" y="4744781"/>
          <a:ext cx="7099867"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ym typeface="Wingdings" panose="05000000000000000000" pitchFamily="2" charset="2"/>
            </a:rPr>
            <a:t>Development of “How-To” Guides for PC providers embedded within Comprehensive SCD clinics </a:t>
          </a:r>
        </a:p>
      </dsp:txBody>
      <dsp:txXfrm>
        <a:off x="0" y="4744781"/>
        <a:ext cx="7099867" cy="7906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868A5-64C4-49D3-85B6-E653A3EDC752}"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6487D-A646-4209-BE84-2461FBC8EEBE}" type="slidenum">
              <a:rPr lang="en-US" smtClean="0"/>
              <a:t>‹#›</a:t>
            </a:fld>
            <a:endParaRPr lang="en-US"/>
          </a:p>
        </p:txBody>
      </p:sp>
    </p:spTree>
    <p:extLst>
      <p:ext uri="{BB962C8B-B14F-4D97-AF65-F5344CB8AC3E}">
        <p14:creationId xmlns:p14="http://schemas.microsoft.com/office/powerpoint/2010/main" val="130060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ature.com/articles/nrdp201810#ref-CR224" TargetMode="External"/><Relationship Id="rId7" Type="http://schemas.openxmlformats.org/officeDocument/2006/relationships/hyperlink" Target="https://www.nature.com/articles/nrdp201810#ref-CR228"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nature.com/articles/nrdp201810#ref-CR227" TargetMode="External"/><Relationship Id="rId5" Type="http://schemas.openxmlformats.org/officeDocument/2006/relationships/hyperlink" Target="https://www.nature.com/articles/nrdp201810#ref-CR226" TargetMode="External"/><Relationship Id="rId4" Type="http://schemas.openxmlformats.org/officeDocument/2006/relationships/hyperlink" Target="https://www.nature.com/articles/nrdp201810#ref-CR225"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ejm.org/doi/full/10.1056/NEJMp202212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rontiersin.org/articles/10.3389/fped.2020.00038/full#B10" TargetMode="External"/><Relationship Id="rId7" Type="http://schemas.openxmlformats.org/officeDocument/2006/relationships/hyperlink" Target="https://www.nature.com/articles/nrdp201810#ref-CR32"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nature.com/articles/nrdp201810#ref-CR31" TargetMode="External"/><Relationship Id="rId5" Type="http://schemas.openxmlformats.org/officeDocument/2006/relationships/hyperlink" Target="https://www.nature.com/articles/nrdp201810#ref-CR2" TargetMode="External"/><Relationship Id="rId4" Type="http://schemas.openxmlformats.org/officeDocument/2006/relationships/hyperlink" Target="https://www.frontiersin.org/articles/10.3389/fped.2020.00038/full#B11"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ure.com/articles/nrdp201810#ref-CR8" TargetMode="External"/><Relationship Id="rId7" Type="http://schemas.openxmlformats.org/officeDocument/2006/relationships/hyperlink" Target="https://www.nature.com/articles/nrdp201810#ref-CR14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ature.com/articles/nrdp201810#ref-CR140" TargetMode="External"/><Relationship Id="rId5" Type="http://schemas.openxmlformats.org/officeDocument/2006/relationships/hyperlink" Target="https://www.nature.com/articles/nrdp201810#ref-CR139" TargetMode="External"/><Relationship Id="rId4" Type="http://schemas.openxmlformats.org/officeDocument/2006/relationships/hyperlink" Target="https://www.nature.com/articles/nrdp201810#ref-CR9"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nature.com/articles/nrdp201810#ref-CR236" TargetMode="External"/><Relationship Id="rId3" Type="http://schemas.openxmlformats.org/officeDocument/2006/relationships/hyperlink" Target="https://www.nature.com/articles/nrdp201810#ref-CR199" TargetMode="External"/><Relationship Id="rId7" Type="http://schemas.openxmlformats.org/officeDocument/2006/relationships/hyperlink" Target="https://www.nature.com/articles/nrdp201810#ref-CR235"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nature.com/articles/nrdp201810#ref-CR234" TargetMode="External"/><Relationship Id="rId5" Type="http://schemas.openxmlformats.org/officeDocument/2006/relationships/hyperlink" Target="https://www.nature.com/articles/nrdp201810#Fig7" TargetMode="External"/><Relationship Id="rId4" Type="http://schemas.openxmlformats.org/officeDocument/2006/relationships/hyperlink" Target="https://www.nature.com/articles/nrdp201810#ref-CR233" TargetMode="External"/><Relationship Id="rId9" Type="http://schemas.openxmlformats.org/officeDocument/2006/relationships/hyperlink" Target="https://www.nature.com/articles/nrdp201810#ref-CR23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ature.com/articles/nrdp201810#ref-CR163"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ature.com/articles/nrdp201810#ref-CR16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6487D-A646-4209-BE84-2461FBC8EEBE}" type="slidenum">
              <a:rPr lang="en-US" smtClean="0"/>
              <a:t>1</a:t>
            </a:fld>
            <a:endParaRPr lang="en-US"/>
          </a:p>
        </p:txBody>
      </p:sp>
    </p:spTree>
    <p:extLst>
      <p:ext uri="{BB962C8B-B14F-4D97-AF65-F5344CB8AC3E}">
        <p14:creationId xmlns:p14="http://schemas.microsoft.com/office/powerpoint/2010/main" val="3147878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Oftentimes, these patients feel that the medical community is less than compassionate and is, at best, tolerant.2 Patients with SCD may experience emotional marginalization, amplification in depressive moods, and expressed helplessness and hopelessness.7</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biopsychosocial factors can culminate in older adolescents as social anxiety and manifest as anger and low expectations; feelings of disfranchisement will result in limited productivity in the adult workforce with resultant dwindling expectations from medical and lay communities.8,9 Indeed, attitudes of the caregiver toward patients with SCD have been reported to contribute to the undertreatment of sickle cell–related pain.1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“Processing speed is an area of relative weakness compared to healthy siblings, which suggests that slowed processing is a result of SCD, although the precise mechanism remains unclear,” the researchers said.</a:t>
            </a:r>
          </a:p>
          <a:p>
            <a:r>
              <a:rPr lang="en-US" sz="1200" b="0" i="0" kern="1200" dirty="0">
                <a:solidFill>
                  <a:schemeClr val="tx1"/>
                </a:solidFill>
                <a:effectLst/>
                <a:latin typeface="+mn-lt"/>
                <a:ea typeface="+mn-ea"/>
                <a:cs typeface="+mn-cs"/>
              </a:rPr>
              <a:t>Participants with sickle cell disease also had impaired executive function. The results showed the SCD patients had difficulties in their ability to inhibit impulses, initiate new tasks, remember newly presented information, plan and organize their thoughts and behaviors, and organize materials in order to complete a task. They also had difficulty controlling their emotions. These impairments on executive functioning seemed to be linked, at least in part, to depression, the researchers said.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F86487D-A646-4209-BE84-2461FBC8EEBE}" type="slidenum">
              <a:rPr lang="en-US" smtClean="0"/>
              <a:t>13</a:t>
            </a:fld>
            <a:endParaRPr lang="en-US"/>
          </a:p>
        </p:txBody>
      </p:sp>
    </p:spTree>
    <p:extLst>
      <p:ext uri="{BB962C8B-B14F-4D97-AF65-F5344CB8AC3E}">
        <p14:creationId xmlns:p14="http://schemas.microsoft.com/office/powerpoint/2010/main" val="3151565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B888D71-D093-420E-85CA-3C0D41CBF9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EC9C738-6D83-47AE-8E62-88CCDBF9E2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Baseline data including PHQ for diagnosis of depression and anxiety</a:t>
            </a:r>
          </a:p>
          <a:p>
            <a:r>
              <a:rPr lang="en-US" altLang="en-US" dirty="0"/>
              <a:t>Patients completed diary for up to 6 months noting pain intensity, distress, interference, ongoing pain crisis, opioid and medical care utilization</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Very common (in at least one-third of individuals with SCD) comorbidities identified using screening questionnaires are depression and anxiety</a:t>
            </a:r>
            <a:r>
              <a:rPr lang="en-US" sz="1200" b="0" i="0" u="none" strike="noStrike" kern="1200" baseline="30000" dirty="0">
                <a:solidFill>
                  <a:schemeClr val="tx1"/>
                </a:solidFill>
                <a:effectLst/>
                <a:latin typeface="+mn-lt"/>
                <a:ea typeface="+mn-ea"/>
                <a:cs typeface="+mn-cs"/>
                <a:hlinkClick r:id="rId3" tooltip="Adam, S. S. et al. Depression, quality of life, and medical resource utilization in sickle cell disease. Blood Adv. 1, 1983–1992 (2017)."/>
              </a:rPr>
              <a:t>224</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McClish, D. K. et al. Comorbidity, pain, utilization, and psychosocial outcomes in older versus younger sickle cell adults: the PiSCES project. Biomed. Res. Int. 2017, 4070547 (2017)."/>
              </a:rPr>
              <a:t>225</a:t>
            </a:r>
            <a:r>
              <a:rPr lang="en-US" sz="1200" b="0" i="0" kern="1200" dirty="0">
                <a:solidFill>
                  <a:schemeClr val="tx1"/>
                </a:solidFill>
                <a:effectLst/>
                <a:latin typeface="+mn-lt"/>
                <a:ea typeface="+mn-ea"/>
                <a:cs typeface="+mn-cs"/>
              </a:rPr>
              <a:t>. Depression and anxiety are associated with greater sensitivity to pain</a:t>
            </a:r>
            <a:r>
              <a:rPr lang="en-US" sz="1200" b="0" i="0" u="none" strike="noStrike" kern="1200" baseline="30000" dirty="0">
                <a:solidFill>
                  <a:schemeClr val="tx1"/>
                </a:solidFill>
                <a:effectLst/>
                <a:latin typeface="+mn-lt"/>
                <a:ea typeface="+mn-ea"/>
                <a:cs typeface="+mn-cs"/>
                <a:hlinkClick r:id="rId5" tooltip="Bakshi, N., Lukombo, I., Shnol, H., Belfer, I. &amp; Krishnamurti, L. Psychological characteristics and pain frequency are associated with experimental pain sensitivity in pediatric patients with sickle cell disease. J. Pain 18, 1216–1228 (2017)."/>
              </a:rPr>
              <a:t>226</a:t>
            </a:r>
            <a:r>
              <a:rPr lang="en-US" sz="1200" b="0" i="0" kern="1200" dirty="0">
                <a:solidFill>
                  <a:schemeClr val="tx1"/>
                </a:solidFill>
                <a:effectLst/>
                <a:latin typeface="+mn-lt"/>
                <a:ea typeface="+mn-ea"/>
                <a:cs typeface="+mn-cs"/>
              </a:rPr>
              <a:t> and greater health care utilization</a:t>
            </a:r>
            <a:r>
              <a:rPr lang="en-US" sz="1200" b="0" i="0" u="none" strike="noStrike" kern="1200" baseline="30000" dirty="0">
                <a:solidFill>
                  <a:schemeClr val="tx1"/>
                </a:solidFill>
                <a:effectLst/>
                <a:latin typeface="+mn-lt"/>
                <a:ea typeface="+mn-ea"/>
                <a:cs typeface="+mn-cs"/>
                <a:hlinkClick r:id="rId6" tooltip="Jonassaint, C. R., Jones, V. L., Leong, S. &amp; Frierson, G. M. A systematic review of the association between depression and health care utilization in children and adults with sickle cell disease. Br. J. Haematol. 174, 136–147 (2016)."/>
              </a:rPr>
              <a:t>227</a:t>
            </a:r>
            <a:r>
              <a:rPr lang="en-US" sz="1200" b="0" i="0" kern="1200" dirty="0">
                <a:solidFill>
                  <a:schemeClr val="tx1"/>
                </a:solidFill>
                <a:effectLst/>
                <a:latin typeface="+mn-lt"/>
                <a:ea typeface="+mn-ea"/>
                <a:cs typeface="+mn-cs"/>
              </a:rPr>
              <a:t>. Depression is also linked to sleep disturbance</a:t>
            </a:r>
            <a:r>
              <a:rPr lang="en-US" sz="1200" b="0" i="0" u="none" strike="noStrike" kern="1200" baseline="30000" dirty="0">
                <a:solidFill>
                  <a:schemeClr val="tx1"/>
                </a:solidFill>
                <a:effectLst/>
                <a:latin typeface="+mn-lt"/>
                <a:ea typeface="+mn-ea"/>
                <a:cs typeface="+mn-cs"/>
                <a:hlinkClick r:id="rId7" tooltip="Wallen, G. R. et al. Sleep disturbance, depression and pain in adults with sickle cell disease. BMC Psychiatry 14, 207 (2014)."/>
              </a:rPr>
              <a:t>228</a:t>
            </a:r>
            <a:r>
              <a:rPr lang="en-US" sz="1200" b="0" i="0" kern="1200" dirty="0">
                <a:solidFill>
                  <a:schemeClr val="tx1"/>
                </a:solidFill>
                <a:effectLst/>
                <a:latin typeface="+mn-lt"/>
                <a:ea typeface="+mn-ea"/>
                <a:cs typeface="+mn-cs"/>
              </a:rPr>
              <a:t> and, in general, might be under-recognized and undertreated in individuals with SCD. </a:t>
            </a:r>
          </a:p>
          <a:p>
            <a:endParaRPr lang="en-US" altLang="en-US" dirty="0"/>
          </a:p>
          <a:p>
            <a:endParaRPr lang="en-US" altLang="en-US" dirty="0"/>
          </a:p>
        </p:txBody>
      </p:sp>
      <p:sp>
        <p:nvSpPr>
          <p:cNvPr id="36868" name="Slide Number Placeholder 3">
            <a:extLst>
              <a:ext uri="{FF2B5EF4-FFF2-40B4-BE49-F238E27FC236}">
                <a16:creationId xmlns:a16="http://schemas.microsoft.com/office/drawing/2014/main" id="{8B926A37-5AC4-42B4-832B-9CCAF26E53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91F166A4-5043-420B-B33E-2E993B24C12D}"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3888797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Cystic fibrosis affects one third fewer Americans than SCD but receives 7 to 11 times the research funding per patient, which results in disparate rates of development of medications: currently, the Food and Drug Administration has approved 4 medications for SCD and 15 for cystic fibrosis.</a:t>
            </a:r>
            <a:endParaRPr lang="en-US" dirty="0"/>
          </a:p>
          <a:p>
            <a:endParaRPr lang="en-US" dirty="0"/>
          </a:p>
          <a:p>
            <a:r>
              <a:rPr lang="en-US" sz="1200" b="0" i="0" kern="1200" dirty="0">
                <a:solidFill>
                  <a:schemeClr val="tx1"/>
                </a:solidFill>
                <a:effectLst/>
                <a:latin typeface="+mn-lt"/>
                <a:ea typeface="+mn-ea"/>
                <a:cs typeface="+mn-cs"/>
              </a:rPr>
              <a:t>Too often patients with SCD simultaneously combat unbearable pain and racist attitudes expressed by health care workers in our hospitals.</a:t>
            </a:r>
            <a:r>
              <a:rPr lang="en-US" sz="1200" b="1" i="0" u="none" strike="noStrike" kern="1200" baseline="300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Despite inexorable pain, patients report getting dressed nicely before presenting to the emergency department in an attempt to avoid judgment and receive better care. The term “</a:t>
            </a:r>
            <a:r>
              <a:rPr lang="en-US" sz="1200" b="0" i="0" kern="1200" dirty="0" err="1">
                <a:solidFill>
                  <a:schemeClr val="tx1"/>
                </a:solidFill>
                <a:effectLst/>
                <a:latin typeface="+mn-lt"/>
                <a:ea typeface="+mn-ea"/>
                <a:cs typeface="+mn-cs"/>
              </a:rPr>
              <a:t>sickler</a:t>
            </a:r>
            <a:r>
              <a:rPr lang="en-US" sz="1200" b="0" i="0" kern="1200" dirty="0">
                <a:solidFill>
                  <a:schemeClr val="tx1"/>
                </a:solidFill>
                <a:effectLst/>
                <a:latin typeface="+mn-lt"/>
                <a:ea typeface="+mn-ea"/>
                <a:cs typeface="+mn-cs"/>
              </a:rPr>
              <a:t>” — a word laced with racist overtones — is often used ignorantly to describe and depersonalize patients with SCD.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Because of the challenges in receiving adequate care and the stress associated with perceived racial stigma, many patients choose to avoid care altogether, further increasing the risk of life-threatening complications.</a:t>
            </a:r>
            <a:endParaRPr lang="en-US" dirty="0"/>
          </a:p>
        </p:txBody>
      </p:sp>
      <p:sp>
        <p:nvSpPr>
          <p:cNvPr id="4" name="Slide Number Placeholder 3"/>
          <p:cNvSpPr>
            <a:spLocks noGrp="1"/>
          </p:cNvSpPr>
          <p:nvPr>
            <p:ph type="sldNum" sz="quarter" idx="5"/>
          </p:nvPr>
        </p:nvSpPr>
        <p:spPr/>
        <p:txBody>
          <a:bodyPr/>
          <a:lstStyle/>
          <a:p>
            <a:fld id="{8F86487D-A646-4209-BE84-2461FBC8EEBE}" type="slidenum">
              <a:rPr lang="en-US" smtClean="0"/>
              <a:t>16</a:t>
            </a:fld>
            <a:endParaRPr lang="en-US"/>
          </a:p>
        </p:txBody>
      </p:sp>
    </p:spTree>
    <p:extLst>
      <p:ext uri="{BB962C8B-B14F-4D97-AF65-F5344CB8AC3E}">
        <p14:creationId xmlns:p14="http://schemas.microsoft.com/office/powerpoint/2010/main" val="2168888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has been modified from one I gave at our PC Grand Rounds in 2020- have given this talk several times to different groups (hematology, HPM fellows, PC colleagues) since that time. Appreciate your honest feedback. My overarching goal is to partner with </a:t>
            </a:r>
          </a:p>
        </p:txBody>
      </p:sp>
      <p:sp>
        <p:nvSpPr>
          <p:cNvPr id="4" name="Slide Number Placeholder 3"/>
          <p:cNvSpPr>
            <a:spLocks noGrp="1"/>
          </p:cNvSpPr>
          <p:nvPr>
            <p:ph type="sldNum" sz="quarter" idx="5"/>
          </p:nvPr>
        </p:nvSpPr>
        <p:spPr/>
        <p:txBody>
          <a:bodyPr/>
          <a:lstStyle/>
          <a:p>
            <a:fld id="{8F86487D-A646-4209-BE84-2461FBC8EEBE}" type="slidenum">
              <a:rPr lang="en-US" smtClean="0"/>
              <a:t>18</a:t>
            </a:fld>
            <a:endParaRPr lang="en-US"/>
          </a:p>
        </p:txBody>
      </p:sp>
    </p:spTree>
    <p:extLst>
      <p:ext uri="{BB962C8B-B14F-4D97-AF65-F5344CB8AC3E}">
        <p14:creationId xmlns:p14="http://schemas.microsoft.com/office/powerpoint/2010/main" val="376814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cover a few right now, then weave in additional literature throughout the rest of my talk. </a:t>
            </a:r>
          </a:p>
        </p:txBody>
      </p:sp>
      <p:sp>
        <p:nvSpPr>
          <p:cNvPr id="4" name="Slide Number Placeholder 3"/>
          <p:cNvSpPr>
            <a:spLocks noGrp="1"/>
          </p:cNvSpPr>
          <p:nvPr>
            <p:ph type="sldNum" sz="quarter" idx="5"/>
          </p:nvPr>
        </p:nvSpPr>
        <p:spPr/>
        <p:txBody>
          <a:bodyPr/>
          <a:lstStyle/>
          <a:p>
            <a:fld id="{8F86487D-A646-4209-BE84-2461FBC8EEBE}" type="slidenum">
              <a:rPr lang="en-US" smtClean="0"/>
              <a:t>19</a:t>
            </a:fld>
            <a:endParaRPr lang="en-US"/>
          </a:p>
        </p:txBody>
      </p:sp>
    </p:spTree>
    <p:extLst>
      <p:ext uri="{BB962C8B-B14F-4D97-AF65-F5344CB8AC3E}">
        <p14:creationId xmlns:p14="http://schemas.microsoft.com/office/powerpoint/2010/main" val="242750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that died in the hospital died after short admissions (&lt;3 days)</a:t>
            </a:r>
          </a:p>
          <a:p>
            <a:r>
              <a:rPr lang="en-US" dirty="0"/>
              <a:t>Our findings are consistent with previous studies of causes of death in people with SCD, which show that most die of acute complications and can be relatively healthy before that fatal episode</a:t>
            </a:r>
          </a:p>
          <a:p>
            <a:r>
              <a:rPr lang="en-US" dirty="0"/>
              <a:t>In conclusion, people with SCD are dying suddenly and at a young age. Comprehensive hematologic care of people with SCD needs to include high-quality acute care and advance care planning. The latter will be challenging as many of these conversations need to occur at community hospitals where adults with SCD are primarily receiving acute care and during the transition from pediatric-to-adult care, which is an already overwhelming time for young people with SCD. Therefore, many patients may require specialized palliative care integration into their SCD team so that their advance care planning needs and goal-directed care can be fully addressed.</a:t>
            </a:r>
          </a:p>
        </p:txBody>
      </p:sp>
      <p:sp>
        <p:nvSpPr>
          <p:cNvPr id="4" name="Slide Number Placeholder 3"/>
          <p:cNvSpPr>
            <a:spLocks noGrp="1"/>
          </p:cNvSpPr>
          <p:nvPr>
            <p:ph type="sldNum" sz="quarter" idx="5"/>
          </p:nvPr>
        </p:nvSpPr>
        <p:spPr/>
        <p:txBody>
          <a:bodyPr/>
          <a:lstStyle/>
          <a:p>
            <a:fld id="{8F86487D-A646-4209-BE84-2461FBC8EEBE}" type="slidenum">
              <a:rPr lang="en-US" smtClean="0"/>
              <a:t>20</a:t>
            </a:fld>
            <a:endParaRPr lang="en-US"/>
          </a:p>
        </p:txBody>
      </p:sp>
    </p:spTree>
    <p:extLst>
      <p:ext uri="{BB962C8B-B14F-4D97-AF65-F5344CB8AC3E}">
        <p14:creationId xmlns:p14="http://schemas.microsoft.com/office/powerpoint/2010/main" val="78384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used national data to evaluate inpatient palliative care use during SCD-related </a:t>
            </a:r>
            <a:r>
              <a:rPr lang="en-US" b="0" i="0" dirty="0" err="1">
                <a:solidFill>
                  <a:srgbClr val="212121"/>
                </a:solidFill>
                <a:effectLst/>
                <a:latin typeface="Cambria" panose="02040503050406030204" pitchFamily="18" charset="0"/>
              </a:rPr>
              <a:t>hospitalisations</a:t>
            </a:r>
            <a:r>
              <a:rPr lang="en-US" b="0" i="0" dirty="0">
                <a:solidFill>
                  <a:srgbClr val="212121"/>
                </a:solidFill>
                <a:effectLst/>
                <a:latin typeface="Cambria" panose="02040503050406030204" pitchFamily="18" charset="0"/>
              </a:rPr>
              <a:t> overall and during terminal </a:t>
            </a:r>
            <a:r>
              <a:rPr lang="en-US" b="0" i="0" dirty="0" err="1">
                <a:solidFill>
                  <a:srgbClr val="212121"/>
                </a:solidFill>
                <a:effectLst/>
                <a:latin typeface="Cambria" panose="02040503050406030204" pitchFamily="18" charset="0"/>
              </a:rPr>
              <a:t>hospitalisations</a:t>
            </a:r>
            <a:r>
              <a:rPr lang="en-US" b="0" i="0" dirty="0">
                <a:solidFill>
                  <a:srgbClr val="212121"/>
                </a:solidFill>
                <a:effectLst/>
                <a:latin typeface="Cambria" panose="02040503050406030204" pitchFamily="18" charset="0"/>
              </a:rPr>
              <a:t> (</a:t>
            </a:r>
            <a:r>
              <a:rPr lang="en-US" b="0" i="0" dirty="0" err="1">
                <a:solidFill>
                  <a:srgbClr val="212121"/>
                </a:solidFill>
                <a:effectLst/>
                <a:latin typeface="Cambria" panose="02040503050406030204" pitchFamily="18" charset="0"/>
              </a:rPr>
              <a:t>hospitalisations</a:t>
            </a:r>
            <a:r>
              <a:rPr lang="en-US" b="0" i="0" dirty="0">
                <a:solidFill>
                  <a:srgbClr val="212121"/>
                </a:solidFill>
                <a:effectLst/>
                <a:latin typeface="Cambria" panose="02040503050406030204" pitchFamily="18" charset="0"/>
              </a:rPr>
              <a:t> that resulted in patients’ death in-hospital regardless of cause of death). We identified patient and hospital characteristics associated with use of hospital-based palliative care services in SCD. </a:t>
            </a:r>
            <a:endParaRPr lang="en-US" dirty="0"/>
          </a:p>
        </p:txBody>
      </p:sp>
      <p:sp>
        <p:nvSpPr>
          <p:cNvPr id="4" name="Slide Number Placeholder 3"/>
          <p:cNvSpPr>
            <a:spLocks noGrp="1"/>
          </p:cNvSpPr>
          <p:nvPr>
            <p:ph type="sldNum" sz="quarter" idx="5"/>
          </p:nvPr>
        </p:nvSpPr>
        <p:spPr/>
        <p:txBody>
          <a:bodyPr/>
          <a:lstStyle/>
          <a:p>
            <a:fld id="{8F86487D-A646-4209-BE84-2461FBC8EEBE}" type="slidenum">
              <a:rPr lang="en-US" smtClean="0"/>
              <a:t>21</a:t>
            </a:fld>
            <a:endParaRPr lang="en-US"/>
          </a:p>
        </p:txBody>
      </p:sp>
    </p:spTree>
    <p:extLst>
      <p:ext uri="{BB962C8B-B14F-4D97-AF65-F5344CB8AC3E}">
        <p14:creationId xmlns:p14="http://schemas.microsoft.com/office/powerpoint/2010/main" val="385332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6487D-A646-4209-BE84-2461FBC8EEBE}" type="slidenum">
              <a:rPr lang="en-US" smtClean="0"/>
              <a:t>23</a:t>
            </a:fld>
            <a:endParaRPr lang="en-US"/>
          </a:p>
        </p:txBody>
      </p:sp>
    </p:spTree>
    <p:extLst>
      <p:ext uri="{BB962C8B-B14F-4D97-AF65-F5344CB8AC3E}">
        <p14:creationId xmlns:p14="http://schemas.microsoft.com/office/powerpoint/2010/main" val="1842014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ElsevierGulliver"/>
              </a:rPr>
              <a:t>The mean age of participants was 57 years (range 50-71) and 47% (n = 9) were female. Most participants were diagnosed with SCD several years after birth and were told that they were not expected to live past age 18. Four of 19 participants had written advanced directives. Most participants were comfortable and willing to discuss ACP and thought that SCD ACP discussions should ideally start in early adulthood.</a:t>
            </a:r>
          </a:p>
          <a:p>
            <a:endParaRPr lang="en-US" b="0" i="0" dirty="0">
              <a:solidFill>
                <a:srgbClr val="2E2E2E"/>
              </a:solidFill>
              <a:effectLst/>
              <a:latin typeface="ElsevierGulliver"/>
            </a:endParaRPr>
          </a:p>
          <a:p>
            <a:pPr algn="l"/>
            <a:r>
              <a:rPr lang="en-US" b="0" i="0" dirty="0">
                <a:solidFill>
                  <a:srgbClr val="2E2E2E"/>
                </a:solidFill>
                <a:effectLst/>
                <a:latin typeface="ElsevierGulliver"/>
              </a:rPr>
              <a:t>Older adults with SCD expressed a desire for communication about ACP from trusted providers who are knowledgeable about SCD and want to have ACP conversations when they are feeling well. In addition, having the patient's family present and giving them assistance may increase the patient's comfort in completing their advance directives. The lack of communication from trusted providers or communication from unfamiliar providers about ACP during hospitalizations for acute complications are major barriers to creating advance directives for older adults with SCD. </a:t>
            </a:r>
          </a:p>
        </p:txBody>
      </p:sp>
      <p:sp>
        <p:nvSpPr>
          <p:cNvPr id="4" name="Slide Number Placeholder 3"/>
          <p:cNvSpPr>
            <a:spLocks noGrp="1"/>
          </p:cNvSpPr>
          <p:nvPr>
            <p:ph type="sldNum" sz="quarter" idx="5"/>
          </p:nvPr>
        </p:nvSpPr>
        <p:spPr/>
        <p:txBody>
          <a:bodyPr/>
          <a:lstStyle/>
          <a:p>
            <a:fld id="{8F86487D-A646-4209-BE84-2461FBC8EEBE}" type="slidenum">
              <a:rPr lang="en-US" smtClean="0"/>
              <a:t>24</a:t>
            </a:fld>
            <a:endParaRPr lang="en-US"/>
          </a:p>
        </p:txBody>
      </p:sp>
    </p:spTree>
    <p:extLst>
      <p:ext uri="{BB962C8B-B14F-4D97-AF65-F5344CB8AC3E}">
        <p14:creationId xmlns:p14="http://schemas.microsoft.com/office/powerpoint/2010/main" val="4249951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has been modified from one I gave at our PC Grand Rounds in 2020- have given this talk several times to different groups (hematology, HPM fellows, PC colleagues) since that time. Appreciate your honest feedback. My overarching goal is to partner with </a:t>
            </a:r>
          </a:p>
        </p:txBody>
      </p:sp>
      <p:sp>
        <p:nvSpPr>
          <p:cNvPr id="4" name="Slide Number Placeholder 3"/>
          <p:cNvSpPr>
            <a:spLocks noGrp="1"/>
          </p:cNvSpPr>
          <p:nvPr>
            <p:ph type="sldNum" sz="quarter" idx="5"/>
          </p:nvPr>
        </p:nvSpPr>
        <p:spPr/>
        <p:txBody>
          <a:bodyPr/>
          <a:lstStyle/>
          <a:p>
            <a:fld id="{8F86487D-A646-4209-BE84-2461FBC8EEBE}" type="slidenum">
              <a:rPr lang="en-US" smtClean="0"/>
              <a:t>25</a:t>
            </a:fld>
            <a:endParaRPr lang="en-US"/>
          </a:p>
        </p:txBody>
      </p:sp>
    </p:spTree>
    <p:extLst>
      <p:ext uri="{BB962C8B-B14F-4D97-AF65-F5344CB8AC3E}">
        <p14:creationId xmlns:p14="http://schemas.microsoft.com/office/powerpoint/2010/main" val="393487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has been modified from one I gave at our PC Grand Rounds in 2020- have given this talk several times to different groups (hematology, HPM fellows, PC colleagues) since that time. Appreciate your honest feedback. My overarching goal is to partner with </a:t>
            </a:r>
          </a:p>
        </p:txBody>
      </p:sp>
      <p:sp>
        <p:nvSpPr>
          <p:cNvPr id="4" name="Slide Number Placeholder 3"/>
          <p:cNvSpPr>
            <a:spLocks noGrp="1"/>
          </p:cNvSpPr>
          <p:nvPr>
            <p:ph type="sldNum" sz="quarter" idx="5"/>
          </p:nvPr>
        </p:nvSpPr>
        <p:spPr/>
        <p:txBody>
          <a:bodyPr/>
          <a:lstStyle/>
          <a:p>
            <a:fld id="{8F86487D-A646-4209-BE84-2461FBC8EEBE}" type="slidenum">
              <a:rPr lang="en-US" smtClean="0"/>
              <a:t>4</a:t>
            </a:fld>
            <a:endParaRPr lang="en-US"/>
          </a:p>
        </p:txBody>
      </p:sp>
    </p:spTree>
    <p:extLst>
      <p:ext uri="{BB962C8B-B14F-4D97-AF65-F5344CB8AC3E}">
        <p14:creationId xmlns:p14="http://schemas.microsoft.com/office/powerpoint/2010/main" val="281001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6487D-A646-4209-BE84-2461FBC8EEBE}" type="slidenum">
              <a:rPr lang="en-US" smtClean="0"/>
              <a:t>26</a:t>
            </a:fld>
            <a:endParaRPr lang="en-US"/>
          </a:p>
        </p:txBody>
      </p:sp>
    </p:spTree>
    <p:extLst>
      <p:ext uri="{BB962C8B-B14F-4D97-AF65-F5344CB8AC3E}">
        <p14:creationId xmlns:p14="http://schemas.microsoft.com/office/powerpoint/2010/main" val="396178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Most of these children in sub-Saharan Africa die from infections, including invasive pneumococcal disease and malaria. Immune function in pediatric SCD patients is impaired for a variety of reasons, including deficient splenic clearance of opsonized encapsulated bacteria (</a:t>
            </a:r>
            <a:r>
              <a:rPr lang="en-US" sz="1200" b="0" i="0" u="none" strike="noStrike" kern="1200" dirty="0">
                <a:solidFill>
                  <a:schemeClr val="tx1"/>
                </a:solidFill>
                <a:effectLst/>
                <a:latin typeface="+mn-lt"/>
                <a:ea typeface="+mn-ea"/>
                <a:cs typeface="+mn-cs"/>
                <a:hlinkClick r:id="rId3"/>
              </a:rPr>
              <a:t>10</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11</a:t>
            </a:r>
            <a:r>
              <a:rPr lang="en-US" sz="1200" b="0" i="0" kern="1200" dirty="0">
                <a:solidFill>
                  <a:schemeClr val="tx1"/>
                </a:solidFill>
                <a:effectLst/>
                <a:latin typeface="+mn-lt"/>
                <a:ea typeface="+mn-ea"/>
                <a:cs typeface="+mn-cs"/>
              </a:rPr>
              <a:t>). This results in a propensity to infection by encapsulated bacteria such as </a:t>
            </a:r>
            <a:r>
              <a:rPr lang="en-US" sz="1200" b="0" i="1" kern="1200" dirty="0">
                <a:solidFill>
                  <a:schemeClr val="tx1"/>
                </a:solidFill>
                <a:effectLst/>
                <a:latin typeface="+mn-lt"/>
                <a:ea typeface="+mn-ea"/>
                <a:cs typeface="+mn-cs"/>
              </a:rPr>
              <a:t>Streptococcus pneumoniae, </a:t>
            </a:r>
            <a:r>
              <a:rPr lang="en-US" sz="1200" b="0" i="1" kern="1200" dirty="0" err="1">
                <a:solidFill>
                  <a:schemeClr val="tx1"/>
                </a:solidFill>
                <a:effectLst/>
                <a:latin typeface="+mn-lt"/>
                <a:ea typeface="+mn-ea"/>
                <a:cs typeface="+mn-cs"/>
              </a:rPr>
              <a:t>Haemophilus</a:t>
            </a:r>
            <a:r>
              <a:rPr lang="en-US" sz="1200" b="0" i="1" kern="1200" dirty="0">
                <a:solidFill>
                  <a:schemeClr val="tx1"/>
                </a:solidFill>
                <a:effectLst/>
                <a:latin typeface="+mn-lt"/>
                <a:ea typeface="+mn-ea"/>
                <a:cs typeface="+mn-cs"/>
              </a:rPr>
              <a:t> influenzae, Salmonella typhi</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non-typhi</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Meningococcal</a:t>
            </a:r>
            <a:r>
              <a:rPr lang="en-US" sz="1200" b="0" i="0" kern="1200" dirty="0">
                <a:solidFill>
                  <a:schemeClr val="tx1"/>
                </a:solidFill>
                <a:effectLst/>
                <a:latin typeface="+mn-lt"/>
                <a:ea typeface="+mn-ea"/>
                <a:cs typeface="+mn-cs"/>
              </a:rPr>
              <a:t> species. In sub-Saharan Africa, one-half of patients with SCD die from infection before the age of 5, and children with SCD are &gt;50 times more likely to suffer from invasive pneumococcal disease. </a:t>
            </a:r>
            <a:r>
              <a:rPr lang="en-US" dirty="0"/>
              <a:t>25 percent of children with SCD do not receive pneumococcal vaccination, which is recommended for all children younger than five years of age.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SCA, the most common form of SCD, is a lifelong disease characterized by chronic </a:t>
            </a:r>
            <a:r>
              <a:rPr lang="en-US" sz="1200" b="0" i="0" kern="1200" dirty="0" err="1">
                <a:solidFill>
                  <a:schemeClr val="tx1"/>
                </a:solidFill>
                <a:effectLst/>
                <a:latin typeface="+mn-lt"/>
                <a:ea typeface="+mn-ea"/>
                <a:cs typeface="+mn-cs"/>
              </a:rPr>
              <a:t>haemolytic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anaemia</a:t>
            </a:r>
            <a:r>
              <a:rPr lang="en-US" sz="1200" b="0" i="0" kern="1200" dirty="0">
                <a:solidFill>
                  <a:schemeClr val="tx1"/>
                </a:solidFill>
                <a:effectLst/>
                <a:latin typeface="+mn-lt"/>
                <a:ea typeface="+mn-ea"/>
                <a:cs typeface="+mn-cs"/>
              </a:rPr>
              <a:t>, unpredictable episodes of pain and widespread organ damage. There is a wide variability in the clinical severity of SCA, as well as in the life expectancy</a:t>
            </a:r>
            <a:r>
              <a:rPr lang="en-US" sz="1200" b="0" i="0" u="none" strike="noStrike" kern="1200" baseline="30000" dirty="0">
                <a:solidFill>
                  <a:schemeClr val="tx1"/>
                </a:solidFill>
                <a:effectLst/>
                <a:latin typeface="+mn-lt"/>
                <a:ea typeface="+mn-ea"/>
                <a:cs typeface="+mn-cs"/>
                <a:hlinkClick r:id="rId5" tooltip="Steinberg, M. H. &amp; Sebastiani, P. Genetic modifiers of sickle cell disease. Am. J. Hematol. 87, 795–803 (2012)."/>
              </a:rPr>
              <a:t>2</a:t>
            </a:r>
            <a:endParaRPr lang="en-US" sz="1200" b="0" i="0" u="none" strike="noStrike"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ym typeface="Wingdings" panose="05000000000000000000" pitchFamily="2" charset="2"/>
              </a:rPr>
              <a:t> </a:t>
            </a:r>
            <a:r>
              <a:rPr lang="en-US" altLang="en-US" dirty="0"/>
              <a:t>Main causes of death in SCD CVA, acute chest, infections, multiorgan failure.</a:t>
            </a:r>
          </a:p>
          <a:p>
            <a:endParaRPr lang="en-US" sz="1200" b="0" i="0" u="none" strike="noStrike" kern="1200" baseline="30000" dirty="0">
              <a:solidFill>
                <a:schemeClr val="tx1"/>
              </a:solidFill>
              <a:effectLst/>
              <a:latin typeface="+mn-lt"/>
              <a:ea typeface="+mn-ea"/>
              <a:cs typeface="+mn-cs"/>
            </a:endParaRPr>
          </a:p>
          <a:p>
            <a:endParaRPr lang="en-US" sz="1200" b="0" i="0" u="none" strike="noStrike"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variability in the clinical severity of SCA can partly be explained by genetic modifiers, including factors that affect </a:t>
            </a:r>
            <a:r>
              <a:rPr lang="en-US" sz="1200" b="0" i="0" kern="1200" dirty="0" err="1">
                <a:solidFill>
                  <a:schemeClr val="tx1"/>
                </a:solidFill>
                <a:effectLst/>
                <a:latin typeface="+mn-lt"/>
                <a:ea typeface="+mn-ea"/>
                <a:cs typeface="+mn-cs"/>
              </a:rPr>
              <a:t>HbF</a:t>
            </a:r>
            <a:r>
              <a:rPr lang="en-US" sz="1200" b="0" i="0" kern="1200" dirty="0">
                <a:solidFill>
                  <a:schemeClr val="tx1"/>
                </a:solidFill>
                <a:effectLst/>
                <a:latin typeface="+mn-lt"/>
                <a:ea typeface="+mn-ea"/>
                <a:cs typeface="+mn-cs"/>
              </a:rPr>
              <a:t> level and co-inheritance of α-</a:t>
            </a:r>
            <a:r>
              <a:rPr lang="en-US" sz="1200" b="0" i="0" kern="1200" dirty="0" err="1">
                <a:solidFill>
                  <a:schemeClr val="tx1"/>
                </a:solidFill>
                <a:effectLst/>
                <a:latin typeface="+mn-lt"/>
                <a:ea typeface="+mn-ea"/>
                <a:cs typeface="+mn-cs"/>
              </a:rPr>
              <a:t>thalassaemia</a:t>
            </a:r>
            <a:r>
              <a:rPr lang="en-US" sz="1200" b="0" i="0" kern="1200" dirty="0">
                <a:solidFill>
                  <a:schemeClr val="tx1"/>
                </a:solidFill>
                <a:effectLst/>
                <a:latin typeface="+mn-lt"/>
                <a:ea typeface="+mn-ea"/>
                <a:cs typeface="+mn-cs"/>
              </a:rPr>
              <a:t> (see below)</a:t>
            </a:r>
            <a:r>
              <a:rPr lang="en-US" sz="1200" b="0" i="0" u="none" strike="noStrike" kern="1200" baseline="30000" dirty="0">
                <a:solidFill>
                  <a:schemeClr val="tx1"/>
                </a:solidFill>
                <a:effectLst/>
                <a:latin typeface="+mn-lt"/>
                <a:ea typeface="+mn-ea"/>
                <a:cs typeface="+mn-cs"/>
                <a:hlinkClick r:id="rId6" tooltip="Steinberg, M. H. Predicting clinical severity in sickle cell anaemia. Br. J. Haematol. 129, 465–481 (2005)."/>
              </a:rPr>
              <a:t>31</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7" tooltip="Ngo, D. et al. Fetal hemoglobin in sickle cell anemia: genetic studies of the Arab-Indian haplotype. Blood Cells Mol. Dis. 51, 22–26 (2013)."/>
              </a:rPr>
              <a:t>32</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Environmental factors (such as the home environment, socio-economic status, nutrition and access to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MORE OF THESE PATIENTS ARE SURVIVING INTO ADULTHOOD, THE MORE COMPLICATIONS THEY WILL SUFFER FROM. AS YOU CAN IMAGINE WITH ANY PATIENT WITH A LIFE-LIMITING ILLNESS, THERE ARE </a:t>
            </a:r>
            <a:endParaRPr lang="en-US" dirty="0"/>
          </a:p>
        </p:txBody>
      </p:sp>
      <p:sp>
        <p:nvSpPr>
          <p:cNvPr id="4" name="Slide Number Placeholder 3"/>
          <p:cNvSpPr>
            <a:spLocks noGrp="1"/>
          </p:cNvSpPr>
          <p:nvPr>
            <p:ph type="sldNum" sz="quarter" idx="5"/>
          </p:nvPr>
        </p:nvSpPr>
        <p:spPr/>
        <p:txBody>
          <a:bodyPr/>
          <a:lstStyle/>
          <a:p>
            <a:fld id="{8F86487D-A646-4209-BE84-2461FBC8EEBE}" type="slidenum">
              <a:rPr lang="en-US" smtClean="0"/>
              <a:t>31</a:t>
            </a:fld>
            <a:endParaRPr lang="en-US"/>
          </a:p>
        </p:txBody>
      </p:sp>
    </p:spTree>
    <p:extLst>
      <p:ext uri="{BB962C8B-B14F-4D97-AF65-F5344CB8AC3E}">
        <p14:creationId xmlns:p14="http://schemas.microsoft.com/office/powerpoint/2010/main" val="2147856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patient-focused and family-oriented interventions can be modeled to fit “any place, any time,” outpatient, inpatient or the home, with homecare and other support systems. Such are the needs in SCD: appropriate, timely and compassionate care to prevent or relieve suffering and to preserve dignity, meaning, value and quality of life with improvement that is translational from birth until the end of life.</a:t>
            </a:r>
          </a:p>
        </p:txBody>
      </p:sp>
      <p:sp>
        <p:nvSpPr>
          <p:cNvPr id="4" name="Slide Number Placeholder 3"/>
          <p:cNvSpPr>
            <a:spLocks noGrp="1"/>
          </p:cNvSpPr>
          <p:nvPr>
            <p:ph type="sldNum" sz="quarter" idx="5"/>
          </p:nvPr>
        </p:nvSpPr>
        <p:spPr/>
        <p:txBody>
          <a:bodyPr/>
          <a:lstStyle/>
          <a:p>
            <a:fld id="{8F86487D-A646-4209-BE84-2461FBC8EEBE}" type="slidenum">
              <a:rPr lang="en-US" smtClean="0"/>
              <a:t>33</a:t>
            </a:fld>
            <a:endParaRPr lang="en-US"/>
          </a:p>
        </p:txBody>
      </p:sp>
    </p:spTree>
    <p:extLst>
      <p:ext uri="{BB962C8B-B14F-4D97-AF65-F5344CB8AC3E}">
        <p14:creationId xmlns:p14="http://schemas.microsoft.com/office/powerpoint/2010/main" val="3817313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Though PC not directly involved in this study, one could extrapolate that if they were, results would be similar given PC is inherently multidisciplinary and person-centered in its approach. </a:t>
            </a:r>
          </a:p>
        </p:txBody>
      </p:sp>
      <p:sp>
        <p:nvSpPr>
          <p:cNvPr id="4" name="Slide Number Placeholder 3"/>
          <p:cNvSpPr>
            <a:spLocks noGrp="1"/>
          </p:cNvSpPr>
          <p:nvPr>
            <p:ph type="sldNum" sz="quarter" idx="5"/>
          </p:nvPr>
        </p:nvSpPr>
        <p:spPr/>
        <p:txBody>
          <a:bodyPr/>
          <a:lstStyle/>
          <a:p>
            <a:fld id="{8F86487D-A646-4209-BE84-2461FBC8EEBE}" type="slidenum">
              <a:rPr lang="en-US" smtClean="0"/>
              <a:t>34</a:t>
            </a:fld>
            <a:endParaRPr lang="en-US"/>
          </a:p>
        </p:txBody>
      </p:sp>
    </p:spTree>
    <p:extLst>
      <p:ext uri="{BB962C8B-B14F-4D97-AF65-F5344CB8AC3E}">
        <p14:creationId xmlns:p14="http://schemas.microsoft.com/office/powerpoint/2010/main" val="1978132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F371AF5-892F-4D4A-AA73-82DCACF001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DC01FBD-179D-49B8-A44D-5C4335E54F35}"/>
              </a:ext>
            </a:extLst>
          </p:cNvPr>
          <p:cNvSpPr>
            <a:spLocks noGrp="1"/>
          </p:cNvSpPr>
          <p:nvPr>
            <p:ph type="body" idx="1"/>
          </p:nvPr>
        </p:nvSpPr>
        <p:spPr/>
        <p:txBody>
          <a:bodyPr/>
          <a:lstStyle/>
          <a:p>
            <a:pPr>
              <a:defRPr/>
            </a:pPr>
            <a:endParaRPr lang="en-US" dirty="0"/>
          </a:p>
        </p:txBody>
      </p:sp>
      <p:sp>
        <p:nvSpPr>
          <p:cNvPr id="43012" name="Slide Number Placeholder 3">
            <a:extLst>
              <a:ext uri="{FF2B5EF4-FFF2-40B4-BE49-F238E27FC236}">
                <a16:creationId xmlns:a16="http://schemas.microsoft.com/office/drawing/2014/main" id="{84490479-60BD-4B1D-A73C-3541F7D8B0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513B02C5-0509-4F69-B401-E01B7E48BEA6}"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6487D-A646-4209-BE84-2461FBC8EEBE}" type="slidenum">
              <a:rPr lang="en-US" smtClean="0"/>
              <a:t>40</a:t>
            </a:fld>
            <a:endParaRPr lang="en-US"/>
          </a:p>
        </p:txBody>
      </p:sp>
    </p:spTree>
    <p:extLst>
      <p:ext uri="{BB962C8B-B14F-4D97-AF65-F5344CB8AC3E}">
        <p14:creationId xmlns:p14="http://schemas.microsoft.com/office/powerpoint/2010/main" val="3753811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6487D-A646-4209-BE84-2461FBC8EEBE}" type="slidenum">
              <a:rPr lang="en-US" smtClean="0"/>
              <a:t>41</a:t>
            </a:fld>
            <a:endParaRPr lang="en-US"/>
          </a:p>
        </p:txBody>
      </p:sp>
    </p:spTree>
    <p:extLst>
      <p:ext uri="{BB962C8B-B14F-4D97-AF65-F5344CB8AC3E}">
        <p14:creationId xmlns:p14="http://schemas.microsoft.com/office/powerpoint/2010/main" val="22558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6487D-A646-4209-BE84-2461FBC8EEBE}" type="slidenum">
              <a:rPr lang="en-US" smtClean="0"/>
              <a:t>44</a:t>
            </a:fld>
            <a:endParaRPr lang="en-US"/>
          </a:p>
        </p:txBody>
      </p:sp>
    </p:spTree>
    <p:extLst>
      <p:ext uri="{BB962C8B-B14F-4D97-AF65-F5344CB8AC3E}">
        <p14:creationId xmlns:p14="http://schemas.microsoft.com/office/powerpoint/2010/main" val="171264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has been modified from one I gave at our PC Grand Rounds in 2020- have given this talk several times to different groups (hematology, HPM fellows, PC colleagues) since that time. Appreciate your honest feedback. My overarching goal is to partner with </a:t>
            </a:r>
          </a:p>
        </p:txBody>
      </p:sp>
      <p:sp>
        <p:nvSpPr>
          <p:cNvPr id="4" name="Slide Number Placeholder 3"/>
          <p:cNvSpPr>
            <a:spLocks noGrp="1"/>
          </p:cNvSpPr>
          <p:nvPr>
            <p:ph type="sldNum" sz="quarter" idx="5"/>
          </p:nvPr>
        </p:nvSpPr>
        <p:spPr/>
        <p:txBody>
          <a:bodyPr/>
          <a:lstStyle/>
          <a:p>
            <a:fld id="{8F86487D-A646-4209-BE84-2461FBC8EEBE}" type="slidenum">
              <a:rPr lang="en-US" smtClean="0"/>
              <a:t>5</a:t>
            </a:fld>
            <a:endParaRPr lang="en-US"/>
          </a:p>
        </p:txBody>
      </p:sp>
    </p:spTree>
    <p:extLst>
      <p:ext uri="{BB962C8B-B14F-4D97-AF65-F5344CB8AC3E}">
        <p14:creationId xmlns:p14="http://schemas.microsoft.com/office/powerpoint/2010/main" val="265674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SCD is a complex, multisystem condition characterized by acute and chronic complications. SCD is characterized by a remarkable phenotypic complexity. Common acute complications are acute pain events, acute chest syndrome and stroke; chronic complications (including chronic kidney disease) can damage all organs.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Advances in general medical care, early diagnosis and comprehensive treatment have led to substantial improvements in the life expectancy of individuals with SCA in high-income countries</a:t>
            </a:r>
            <a:r>
              <a:rPr lang="en-US" sz="1200" b="0" i="0" u="none" strike="noStrike" kern="1200" baseline="30000" dirty="0">
                <a:solidFill>
                  <a:schemeClr val="tx1"/>
                </a:solidFill>
                <a:effectLst/>
                <a:latin typeface="+mn-lt"/>
                <a:ea typeface="+mn-ea"/>
                <a:cs typeface="+mn-cs"/>
                <a:hlinkClick r:id="rId3" tooltip="Quinn, C. T., Rogers, Z. R., McCavit, T. L. &amp; Buchanan, G. R. Improved survival of children and adolescents with sickle cell disease. Blood 115, 3447–3452 (2010)."/>
              </a:rPr>
              <a:t>8</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Gardner, K. et al. Survival in adults with sickle cell disease in a high-income setting. Blood 128, 1436–1438 (2016)."/>
              </a:rPr>
              <a:t>9</a:t>
            </a:r>
            <a:r>
              <a:rPr lang="en-US" sz="1200" b="0" i="0" kern="1200" dirty="0">
                <a:solidFill>
                  <a:schemeClr val="tx1"/>
                </a:solidFill>
                <a:effectLst/>
                <a:latin typeface="+mn-lt"/>
                <a:ea typeface="+mn-ea"/>
                <a:cs typeface="+mn-cs"/>
              </a:rPr>
              <a:t> as almost all patients survive beyond 18 years of age</a:t>
            </a:r>
            <a:r>
              <a:rPr lang="en-US" sz="1200" b="0" i="0" u="none" strike="noStrike" kern="1200" baseline="30000" dirty="0">
                <a:solidFill>
                  <a:schemeClr val="tx1"/>
                </a:solidFill>
                <a:effectLst/>
                <a:latin typeface="+mn-lt"/>
                <a:ea typeface="+mn-ea"/>
                <a:cs typeface="+mn-cs"/>
                <a:hlinkClick r:id="rId5" tooltip="Quinn, C. T., Rogers, Z. R. &amp; Buchanan, G. R. Survival of children with sickle cell disease. Blood 103, 4023–4027 (2004)."/>
              </a:rPr>
              <a:t>139</a:t>
            </a:r>
            <a:r>
              <a:rPr lang="en-US" sz="1200" b="0" i="0" kern="1200" dirty="0">
                <a:solidFill>
                  <a:schemeClr val="tx1"/>
                </a:solidFill>
                <a:effectLst/>
                <a:latin typeface="+mn-lt"/>
                <a:ea typeface="+mn-ea"/>
                <a:cs typeface="+mn-cs"/>
              </a:rPr>
              <a:t>. However, even with the best of care, life expectancy is still reduced by ∼30 years, routine and emergency care for individuals with SCD have great financial costs, the quality of life often deteriorates during adulthood and the social and psychological effects of SCD on affected individuals and their families remain underappreciated</a:t>
            </a:r>
            <a:r>
              <a:rPr lang="en-US" sz="1200" b="0" i="0" u="none" strike="noStrike" kern="1200" baseline="30000" dirty="0">
                <a:solidFill>
                  <a:schemeClr val="tx1"/>
                </a:solidFill>
                <a:effectLst/>
                <a:latin typeface="+mn-lt"/>
                <a:ea typeface="+mn-ea"/>
                <a:cs typeface="+mn-cs"/>
                <a:hlinkClick r:id="rId6" tooltip="Anie, K. A. Psychological complications in sickle cell disease. Br. J. Haematol. 129, 723–729 (2005)."/>
              </a:rPr>
              <a:t>140</a:t>
            </a:r>
            <a:r>
              <a:rPr lang="en-US" sz="1200" b="0" i="0" kern="1200" dirty="0">
                <a:solidFill>
                  <a:schemeClr val="tx1"/>
                </a:solidFill>
                <a:effectLst/>
                <a:latin typeface="+mn-lt"/>
                <a:ea typeface="+mn-ea"/>
                <a:cs typeface="+mn-cs"/>
              </a:rPr>
              <a:t>. Furthermore, most of these advances have not reached low-income countries</a:t>
            </a:r>
            <a:r>
              <a:rPr lang="en-US" sz="1200" b="0" i="0" u="none" strike="noStrike" kern="1200" baseline="30000" dirty="0">
                <a:solidFill>
                  <a:schemeClr val="tx1"/>
                </a:solidFill>
                <a:effectLst/>
                <a:latin typeface="+mn-lt"/>
                <a:ea typeface="+mn-ea"/>
                <a:cs typeface="+mn-cs"/>
                <a:hlinkClick r:id="rId7" tooltip="Weatherall, D. J. The challenge of haemoglobinopathies in resource-poor countries. Br. J. Haematol. 154, 736–744 (2011)."/>
              </a:rPr>
              <a:t>141</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Complications of pregnancy include pre-eclampsia, intrauterine growth restriction, preterm delivery and perinatal mortality.</a:t>
            </a:r>
          </a:p>
          <a:p>
            <a:endParaRPr lang="en-US" dirty="0"/>
          </a:p>
          <a:p>
            <a:r>
              <a:rPr lang="en-US" dirty="0"/>
              <a:t>Approximately 10 percent of children with SCD will have a symptomatic stroke, which can cause learning problems and lifelong disabilities.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86487D-A646-4209-BE84-2461FBC8EEBE}" type="slidenum">
              <a:rPr lang="en-US" smtClean="0"/>
              <a:t>6</a:t>
            </a:fld>
            <a:endParaRPr lang="en-US"/>
          </a:p>
        </p:txBody>
      </p:sp>
    </p:spTree>
    <p:extLst>
      <p:ext uri="{BB962C8B-B14F-4D97-AF65-F5344CB8AC3E}">
        <p14:creationId xmlns:p14="http://schemas.microsoft.com/office/powerpoint/2010/main" val="399611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Both adults and children with SCD have substantially impaired baseline HRQOL</a:t>
            </a:r>
            <a:r>
              <a:rPr lang="en-US" sz="1200" b="0" i="0" u="none" strike="noStrike" kern="1200" baseline="30000" dirty="0">
                <a:solidFill>
                  <a:schemeClr val="tx1"/>
                </a:solidFill>
                <a:effectLst/>
                <a:latin typeface="+mn-lt"/>
                <a:ea typeface="+mn-ea"/>
                <a:cs typeface="+mn-cs"/>
                <a:hlinkClick r:id="rId3" tooltip="Dampier, C. et al. Health-related quality of life in adults with sickle cell disease (SCD): a report from the comprehensive sickle cell centers clinical trial consortium. Am. J. Hematol. 86, 203–205 (2011)."/>
              </a:rPr>
              <a:t>199</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Panepinto, J. A. &amp; Bonner, M. Health-related quality of life in sickle cell disease: past, present, and future. Pediatr. Blood Cancer 59, 377–385 (2012)."/>
              </a:rPr>
              <a:t>233</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Fig. 7</a:t>
            </a:r>
            <a:r>
              <a:rPr lang="en-US" sz="1200" b="0" i="0" kern="1200" dirty="0">
                <a:solidFill>
                  <a:schemeClr val="tx1"/>
                </a:solidFill>
                <a:effectLst/>
                <a:latin typeface="+mn-lt"/>
                <a:ea typeface="+mn-ea"/>
                <a:cs typeface="+mn-cs"/>
              </a:rPr>
              <a:t>). Compared with healthy individuals, individuals with SCD have impaired HRQOL in nearly every domain, especially within the areas of pain, fatigue and physical functioning</a:t>
            </a:r>
            <a:r>
              <a:rPr lang="en-US" sz="1200" b="0" i="0" u="none" strike="noStrike" kern="1200" baseline="30000" dirty="0">
                <a:solidFill>
                  <a:schemeClr val="tx1"/>
                </a:solidFill>
                <a:effectLst/>
                <a:latin typeface="+mn-lt"/>
                <a:ea typeface="+mn-ea"/>
                <a:cs typeface="+mn-cs"/>
                <a:hlinkClick r:id="rId6" tooltip="Keller, S. D., Yang, M., Treadwell, M. J., Werner, E. M. &amp; Hassell, K. L. Patient reports of health outcome for adults living with sickle cell disease: development and testing of the ASCQ-Me item banks. Health Qual. Life Outcomes 12, 125 (2014)."/>
              </a:rPr>
              <a:t>234</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7" tooltip="Panepinto, J. A. et al. PedsQL sickle cell disease module: feasibility, reliability, and validity. Pediatr. Blood Cancer 60, 1338–1344 (2013)."/>
              </a:rPr>
              <a:t>235</a:t>
            </a:r>
            <a:r>
              <a:rPr lang="en-US" sz="1200" b="0" i="0" kern="1200" dirty="0">
                <a:solidFill>
                  <a:schemeClr val="tx1"/>
                </a:solidFill>
                <a:effectLst/>
                <a:latin typeface="+mn-lt"/>
                <a:ea typeface="+mn-ea"/>
                <a:cs typeface="+mn-cs"/>
              </a:rPr>
              <a:t>. Adolescents and adults report poor sleep quality, moderate levels of fatigue and that sleep quality mediates the relationship between pain and fatigue</a:t>
            </a:r>
            <a:r>
              <a:rPr lang="en-US" sz="1200" b="0" i="0" u="none" strike="noStrike" kern="1200" baseline="30000" dirty="0">
                <a:solidFill>
                  <a:schemeClr val="tx1"/>
                </a:solidFill>
                <a:effectLst/>
                <a:latin typeface="+mn-lt"/>
                <a:ea typeface="+mn-ea"/>
                <a:cs typeface="+mn-cs"/>
                <a:hlinkClick r:id="rId8" tooltip="Ameringer, S., Elswick, R. K. Jr &amp; Smith, W. Fatigue in adolescents and young adults with sickle cell disease: biological and behavioral correlates and health-related quality of life. J. Pediatr. Oncol. Nurs. 31, 6–17 (2014)."/>
              </a:rPr>
              <a:t>236</a:t>
            </a:r>
            <a:r>
              <a:rPr lang="en-US" sz="1200" b="0" i="0" kern="1200" dirty="0">
                <a:solidFill>
                  <a:schemeClr val="tx1"/>
                </a:solidFill>
                <a:effectLst/>
                <a:latin typeface="+mn-lt"/>
                <a:ea typeface="+mn-ea"/>
                <a:cs typeface="+mn-cs"/>
              </a:rPr>
              <a:t>. The baseline physical functioning HRQOL domain of many individuals with SCD is worse than or comparable with that of individuals with other chronic diseases, such as cancer, cystic fibrosis or obesity</a:t>
            </a:r>
            <a:r>
              <a:rPr lang="en-US" sz="1200" b="0" i="0" u="none" strike="noStrike" kern="1200" baseline="30000" dirty="0">
                <a:solidFill>
                  <a:schemeClr val="tx1"/>
                </a:solidFill>
                <a:effectLst/>
                <a:latin typeface="+mn-lt"/>
                <a:ea typeface="+mn-ea"/>
                <a:cs typeface="+mn-cs"/>
                <a:hlinkClick r:id="rId9" tooltip="McClish, D. K. et al. Health related quality of life in sickle cell patients: the PiSCES project. Health Qual. Life Outcomes 3, 50 (2005)."/>
              </a:rPr>
              <a:t>237</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8F86487D-A646-4209-BE84-2461FBC8EEBE}" type="slidenum">
              <a:rPr lang="en-US" smtClean="0"/>
              <a:t>7</a:t>
            </a:fld>
            <a:endParaRPr lang="en-US"/>
          </a:p>
        </p:txBody>
      </p:sp>
    </p:spTree>
    <p:extLst>
      <p:ext uri="{BB962C8B-B14F-4D97-AF65-F5344CB8AC3E}">
        <p14:creationId xmlns:p14="http://schemas.microsoft.com/office/powerpoint/2010/main" val="336996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 Pain in Sickle Cell </a:t>
            </a:r>
            <a:r>
              <a:rPr lang="en-US" b="0" i="0" dirty="0" err="1">
                <a:solidFill>
                  <a:srgbClr val="000000"/>
                </a:solidFill>
                <a:effectLst/>
                <a:latin typeface="Times New Roman" panose="02020603050405020304" pitchFamily="18" charset="0"/>
              </a:rPr>
              <a:t>Epidemology</a:t>
            </a:r>
            <a:r>
              <a:rPr lang="en-US" b="0" i="0" dirty="0">
                <a:solidFill>
                  <a:srgbClr val="000000"/>
                </a:solidFill>
                <a:effectLst/>
                <a:latin typeface="Times New Roman" panose="02020603050405020304" pitchFamily="18" charset="0"/>
              </a:rPr>
              <a:t> Study (</a:t>
            </a:r>
            <a:r>
              <a:rPr lang="en-US" b="0" i="0" dirty="0" err="1">
                <a:solidFill>
                  <a:srgbClr val="000000"/>
                </a:solidFill>
                <a:effectLst/>
                <a:latin typeface="Times New Roman" panose="02020603050405020304" pitchFamily="18" charset="0"/>
              </a:rPr>
              <a:t>PiSCES</a:t>
            </a:r>
            <a:r>
              <a:rPr lang="en-US" b="0" i="0" dirty="0">
                <a:solidFill>
                  <a:srgbClr val="000000"/>
                </a:solidFill>
                <a:effectLst/>
                <a:latin typeface="Times New Roman" panose="02020603050405020304" pitchFamily="18" charset="0"/>
              </a:rPr>
              <a:t>)- designed to understand the relationship b/w pain ad response to pain. Prospective study 232 adults with SCD – completed daily pain diaries x 6 months. Subscales are measured on a scale from 0 – 100 (with 0 being the worst and 100 the best score). </a:t>
            </a:r>
            <a:r>
              <a:rPr lang="en-US" dirty="0"/>
              <a:t>The SF-36 is an indicator of overall health status</a:t>
            </a:r>
          </a:p>
        </p:txBody>
      </p:sp>
      <p:sp>
        <p:nvSpPr>
          <p:cNvPr id="4" name="Slide Number Placeholder 3"/>
          <p:cNvSpPr>
            <a:spLocks noGrp="1"/>
          </p:cNvSpPr>
          <p:nvPr>
            <p:ph type="sldNum" sz="quarter" idx="5"/>
          </p:nvPr>
        </p:nvSpPr>
        <p:spPr/>
        <p:txBody>
          <a:bodyPr/>
          <a:lstStyle/>
          <a:p>
            <a:fld id="{8F86487D-A646-4209-BE84-2461FBC8EEBE}" type="slidenum">
              <a:rPr lang="en-US" smtClean="0"/>
              <a:t>9</a:t>
            </a:fld>
            <a:endParaRPr lang="en-US"/>
          </a:p>
        </p:txBody>
      </p:sp>
    </p:spTree>
    <p:extLst>
      <p:ext uri="{BB962C8B-B14F-4D97-AF65-F5344CB8AC3E}">
        <p14:creationId xmlns:p14="http://schemas.microsoft.com/office/powerpoint/2010/main" val="117389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In general, SCD patients experience a poor HRQOL. Except for mental health, the SF-36 subscale values were considerably lower than norms of the general US population. They reported a HRQOL that was equal to or poorer than patients with other significant chronic conditions in many domains. Similar to patients with SCD, until somewhat recently, patients with cystic fibrosis rarely lived until adulthood, marking this as a disease with significant sequelae and high mortality. It is interesting, then, to see that quality of life of adult survivors of this chronic disease, even though impaired, was comparable to national norms, and was generally far superior than that reported by adults with SCD. </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For each subscale, mean SCD pain was highly predictive (p &lt; 0.0001 for all subscales except p = 0.0396 for mental health). The more SCD pain a subject experienced, the worse the reported quality of life. </a:t>
            </a:r>
          </a:p>
        </p:txBody>
      </p:sp>
      <p:sp>
        <p:nvSpPr>
          <p:cNvPr id="4" name="Slide Number Placeholder 3"/>
          <p:cNvSpPr>
            <a:spLocks noGrp="1"/>
          </p:cNvSpPr>
          <p:nvPr>
            <p:ph type="sldNum" sz="quarter" idx="5"/>
          </p:nvPr>
        </p:nvSpPr>
        <p:spPr/>
        <p:txBody>
          <a:bodyPr/>
          <a:lstStyle/>
          <a:p>
            <a:fld id="{8F86487D-A646-4209-BE84-2461FBC8EEBE}" type="slidenum">
              <a:rPr lang="en-US" smtClean="0"/>
              <a:t>10</a:t>
            </a:fld>
            <a:endParaRPr lang="en-US"/>
          </a:p>
        </p:txBody>
      </p:sp>
    </p:spTree>
    <p:extLst>
      <p:ext uri="{BB962C8B-B14F-4D97-AF65-F5344CB8AC3E}">
        <p14:creationId xmlns:p14="http://schemas.microsoft.com/office/powerpoint/2010/main" val="25924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6487D-A646-4209-BE84-2461FBC8EEBE}" type="slidenum">
              <a:rPr lang="en-US" smtClean="0"/>
              <a:t>11</a:t>
            </a:fld>
            <a:endParaRPr lang="en-US"/>
          </a:p>
        </p:txBody>
      </p:sp>
    </p:spTree>
    <p:extLst>
      <p:ext uri="{BB962C8B-B14F-4D97-AF65-F5344CB8AC3E}">
        <p14:creationId xmlns:p14="http://schemas.microsoft.com/office/powerpoint/2010/main" val="3819650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NHI report from 2014. Acute pain events usually affecting the extremities, chest and back are the most common cause of hospitalization for individuals with SCA. However, the majority of such events are managed at home with NSAIDs or non-prescription oral opioid analgesics without the involvement of the health care provider. The pathophysiology and natural history of acute pain events are complex, and treatment is suboptimal</a:t>
            </a:r>
            <a:r>
              <a:rPr lang="en-US" sz="1200" b="0" i="0" u="none" strike="noStrike" kern="1200" baseline="30000" dirty="0">
                <a:solidFill>
                  <a:schemeClr val="tx1"/>
                </a:solidFill>
                <a:effectLst/>
                <a:latin typeface="+mn-lt"/>
                <a:ea typeface="+mn-ea"/>
                <a:cs typeface="+mn-cs"/>
                <a:hlinkClick r:id="rId3" tooltip="Ballas, S. K., Gupta, K. &amp; Adams-Graves, P. Sickle cell pain: a critical reappraisal. Blood 120, 3647–3656 (2012)."/>
              </a:rPr>
              <a:t>163</a:t>
            </a:r>
            <a:r>
              <a:rPr lang="en-US" sz="1200" b="0" i="0" kern="1200" dirty="0">
                <a:solidFill>
                  <a:schemeClr val="tx1"/>
                </a:solidFill>
                <a:effectLst/>
                <a:latin typeface="+mn-lt"/>
                <a:ea typeface="+mn-ea"/>
                <a:cs typeface="+mn-cs"/>
              </a:rPr>
              <a:t>. Individual personalized protocols for outpatient and inpatient pain management improve quality of life and decrease hospital admissions. The treatment is guided by the severity of pain, which is generally self-reported using pain severity scales. hen home management with oral analgesics, hydration and rest is ineffective, rapid triage with timely administration of opioids is recommended. Initial treatment in a day unit compared with an emergency room drastically decreases hospitalization</a:t>
            </a:r>
            <a:r>
              <a:rPr lang="en-US" sz="1200" b="0" i="0" u="none" strike="noStrike" kern="1200" baseline="30000" dirty="0">
                <a:solidFill>
                  <a:schemeClr val="tx1"/>
                </a:solidFill>
                <a:effectLst/>
                <a:latin typeface="+mn-lt"/>
                <a:ea typeface="+mn-ea"/>
                <a:cs typeface="+mn-cs"/>
                <a:hlinkClick r:id="rId4" tooltip="Lanzkron, S. et al. Impact of a dedicated infusion clinic for acute management of adults with sickle cell pain crisis. Am. J. Hematol. 90, 376–380 (2015)."/>
              </a:rPr>
              <a:t>167</a:t>
            </a:r>
            <a:r>
              <a:rPr lang="en-US" sz="1200" b="0" i="0" kern="1200" dirty="0">
                <a:solidFill>
                  <a:schemeClr val="tx1"/>
                </a:solidFill>
                <a:effectLst/>
                <a:latin typeface="+mn-lt"/>
                <a:ea typeface="+mn-ea"/>
                <a:cs typeface="+mn-cs"/>
              </a:rPr>
              <a:t>. Initiation of treatment for emergency room patients with SCD is often markedly delayed, with patients with SCD waiting 25–50% longer than patients without SCD with similar pain acuity.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incidence of painful episodes requiring hospital admission is estimated once a year for the whole group of patients with</a:t>
            </a:r>
          </a:p>
          <a:p>
            <a:r>
              <a:rPr lang="en-US" sz="1200" b="0" i="0" kern="1200" dirty="0">
                <a:solidFill>
                  <a:schemeClr val="tx1"/>
                </a:solidFill>
                <a:effectLst/>
                <a:latin typeface="+mn-lt"/>
                <a:ea typeface="+mn-ea"/>
                <a:cs typeface="+mn-cs"/>
              </a:rPr>
              <a:t>SCD, but may vary highly between and within individual patients. </a:t>
            </a:r>
            <a:r>
              <a:rPr lang="en-US" sz="1200" b="1" i="0" kern="1200" dirty="0">
                <a:solidFill>
                  <a:schemeClr val="tx1"/>
                </a:solidFill>
                <a:effectLst/>
                <a:latin typeface="+mn-lt"/>
                <a:ea typeface="+mn-ea"/>
                <a:cs typeface="+mn-cs"/>
              </a:rPr>
              <a:t>Approximately 5% of the patients with SCD are re-</a:t>
            </a:r>
          </a:p>
          <a:p>
            <a:r>
              <a:rPr lang="en-US" sz="1200" b="1" i="0" kern="1200" dirty="0" err="1">
                <a:solidFill>
                  <a:schemeClr val="tx1"/>
                </a:solidFill>
                <a:effectLst/>
                <a:latin typeface="+mn-lt"/>
                <a:ea typeface="+mn-ea"/>
                <a:cs typeface="+mn-cs"/>
              </a:rPr>
              <a:t>sponsible</a:t>
            </a:r>
            <a:r>
              <a:rPr lang="en-US" sz="1200" b="1" i="0" kern="1200" dirty="0">
                <a:solidFill>
                  <a:schemeClr val="tx1"/>
                </a:solidFill>
                <a:effectLst/>
                <a:latin typeface="+mn-lt"/>
                <a:ea typeface="+mn-ea"/>
                <a:cs typeface="+mn-cs"/>
              </a:rPr>
              <a:t> for more than a third of all hospital admissions with </a:t>
            </a:r>
            <a:r>
              <a:rPr lang="en-US" sz="1200" b="1" i="0" kern="1200" dirty="0" err="1">
                <a:solidFill>
                  <a:schemeClr val="tx1"/>
                </a:solidFill>
                <a:effectLst/>
                <a:latin typeface="+mn-lt"/>
                <a:ea typeface="+mn-ea"/>
                <a:cs typeface="+mn-cs"/>
              </a:rPr>
              <a:t>vaso</a:t>
            </a:r>
            <a:r>
              <a:rPr lang="en-US" sz="1200" b="1" i="0" kern="1200" dirty="0">
                <a:solidFill>
                  <a:schemeClr val="tx1"/>
                </a:solidFill>
                <a:effectLst/>
                <a:latin typeface="+mn-lt"/>
                <a:ea typeface="+mn-ea"/>
                <a:cs typeface="+mn-cs"/>
              </a:rPr>
              <a:t>-occlusive crises.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 findings: erythematous, swollen, tender superficial bony areas (sternum, spine, ribs, wrists). Nonspecific = tender abdomen. </a:t>
            </a:r>
          </a:p>
        </p:txBody>
      </p:sp>
      <p:sp>
        <p:nvSpPr>
          <p:cNvPr id="4" name="Slide Number Placeholder 3"/>
          <p:cNvSpPr>
            <a:spLocks noGrp="1"/>
          </p:cNvSpPr>
          <p:nvPr>
            <p:ph type="sldNum" sz="quarter" idx="5"/>
          </p:nvPr>
        </p:nvSpPr>
        <p:spPr/>
        <p:txBody>
          <a:bodyPr/>
          <a:lstStyle/>
          <a:p>
            <a:fld id="{8F86487D-A646-4209-BE84-2461FBC8EEBE}" type="slidenum">
              <a:rPr lang="en-US" smtClean="0"/>
              <a:t>12</a:t>
            </a:fld>
            <a:endParaRPr lang="en-US"/>
          </a:p>
        </p:txBody>
      </p:sp>
    </p:spTree>
    <p:extLst>
      <p:ext uri="{BB962C8B-B14F-4D97-AF65-F5344CB8AC3E}">
        <p14:creationId xmlns:p14="http://schemas.microsoft.com/office/powerpoint/2010/main" val="284859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064DC1-B8BD-420A-83AF-75D4D2D206D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4316-8362-4DDD-9A26-B7F49D7390CC}" type="slidenum">
              <a:rPr lang="en-US" smtClean="0"/>
              <a:t>‹#›</a:t>
            </a:fld>
            <a:endParaRPr lang="en-US"/>
          </a:p>
        </p:txBody>
      </p:sp>
    </p:spTree>
    <p:extLst>
      <p:ext uri="{BB962C8B-B14F-4D97-AF65-F5344CB8AC3E}">
        <p14:creationId xmlns:p14="http://schemas.microsoft.com/office/powerpoint/2010/main" val="384156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064DC1-B8BD-420A-83AF-75D4D2D206D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4316-8362-4DDD-9A26-B7F49D7390CC}" type="slidenum">
              <a:rPr lang="en-US" smtClean="0"/>
              <a:t>‹#›</a:t>
            </a:fld>
            <a:endParaRPr lang="en-US"/>
          </a:p>
        </p:txBody>
      </p:sp>
    </p:spTree>
    <p:extLst>
      <p:ext uri="{BB962C8B-B14F-4D97-AF65-F5344CB8AC3E}">
        <p14:creationId xmlns:p14="http://schemas.microsoft.com/office/powerpoint/2010/main" val="311527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064DC1-B8BD-420A-83AF-75D4D2D206D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4316-8362-4DDD-9A26-B7F49D7390C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4808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064DC1-B8BD-420A-83AF-75D4D2D206D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4316-8362-4DDD-9A26-B7F49D7390CC}" type="slidenum">
              <a:rPr lang="en-US" smtClean="0"/>
              <a:t>‹#›</a:t>
            </a:fld>
            <a:endParaRPr lang="en-US"/>
          </a:p>
        </p:txBody>
      </p:sp>
    </p:spTree>
    <p:extLst>
      <p:ext uri="{BB962C8B-B14F-4D97-AF65-F5344CB8AC3E}">
        <p14:creationId xmlns:p14="http://schemas.microsoft.com/office/powerpoint/2010/main" val="1373493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064DC1-B8BD-420A-83AF-75D4D2D206D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4316-8362-4DDD-9A26-B7F49D7390C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0989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064DC1-B8BD-420A-83AF-75D4D2D206D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4316-8362-4DDD-9A26-B7F49D7390CC}" type="slidenum">
              <a:rPr lang="en-US" smtClean="0"/>
              <a:t>‹#›</a:t>
            </a:fld>
            <a:endParaRPr lang="en-US"/>
          </a:p>
        </p:txBody>
      </p:sp>
    </p:spTree>
    <p:extLst>
      <p:ext uri="{BB962C8B-B14F-4D97-AF65-F5344CB8AC3E}">
        <p14:creationId xmlns:p14="http://schemas.microsoft.com/office/powerpoint/2010/main" val="3758980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064DC1-B8BD-420A-83AF-75D4D2D206D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4316-8362-4DDD-9A26-B7F49D7390CC}" type="slidenum">
              <a:rPr lang="en-US" smtClean="0"/>
              <a:t>‹#›</a:t>
            </a:fld>
            <a:endParaRPr lang="en-US"/>
          </a:p>
        </p:txBody>
      </p:sp>
    </p:spTree>
    <p:extLst>
      <p:ext uri="{BB962C8B-B14F-4D97-AF65-F5344CB8AC3E}">
        <p14:creationId xmlns:p14="http://schemas.microsoft.com/office/powerpoint/2010/main" val="332281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064DC1-B8BD-420A-83AF-75D4D2D206D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4316-8362-4DDD-9A26-B7F49D7390CC}" type="slidenum">
              <a:rPr lang="en-US" smtClean="0"/>
              <a:t>‹#›</a:t>
            </a:fld>
            <a:endParaRPr lang="en-US"/>
          </a:p>
        </p:txBody>
      </p:sp>
    </p:spTree>
    <p:extLst>
      <p:ext uri="{BB962C8B-B14F-4D97-AF65-F5344CB8AC3E}">
        <p14:creationId xmlns:p14="http://schemas.microsoft.com/office/powerpoint/2010/main" val="318774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064DC1-B8BD-420A-83AF-75D4D2D206D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4316-8362-4DDD-9A26-B7F49D7390CC}" type="slidenum">
              <a:rPr lang="en-US" smtClean="0"/>
              <a:t>‹#›</a:t>
            </a:fld>
            <a:endParaRPr lang="en-US"/>
          </a:p>
        </p:txBody>
      </p:sp>
    </p:spTree>
    <p:extLst>
      <p:ext uri="{BB962C8B-B14F-4D97-AF65-F5344CB8AC3E}">
        <p14:creationId xmlns:p14="http://schemas.microsoft.com/office/powerpoint/2010/main" val="345991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064DC1-B8BD-420A-83AF-75D4D2D206D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4316-8362-4DDD-9A26-B7F49D7390CC}" type="slidenum">
              <a:rPr lang="en-US" smtClean="0"/>
              <a:t>‹#›</a:t>
            </a:fld>
            <a:endParaRPr lang="en-US"/>
          </a:p>
        </p:txBody>
      </p:sp>
    </p:spTree>
    <p:extLst>
      <p:ext uri="{BB962C8B-B14F-4D97-AF65-F5344CB8AC3E}">
        <p14:creationId xmlns:p14="http://schemas.microsoft.com/office/powerpoint/2010/main" val="167728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064DC1-B8BD-420A-83AF-75D4D2D206D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14316-8362-4DDD-9A26-B7F49D7390CC}" type="slidenum">
              <a:rPr lang="en-US" smtClean="0"/>
              <a:t>‹#›</a:t>
            </a:fld>
            <a:endParaRPr lang="en-US"/>
          </a:p>
        </p:txBody>
      </p:sp>
    </p:spTree>
    <p:extLst>
      <p:ext uri="{BB962C8B-B14F-4D97-AF65-F5344CB8AC3E}">
        <p14:creationId xmlns:p14="http://schemas.microsoft.com/office/powerpoint/2010/main" val="249306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064DC1-B8BD-420A-83AF-75D4D2D206DB}"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14316-8362-4DDD-9A26-B7F49D7390CC}" type="slidenum">
              <a:rPr lang="en-US" smtClean="0"/>
              <a:t>‹#›</a:t>
            </a:fld>
            <a:endParaRPr lang="en-US"/>
          </a:p>
        </p:txBody>
      </p:sp>
    </p:spTree>
    <p:extLst>
      <p:ext uri="{BB962C8B-B14F-4D97-AF65-F5344CB8AC3E}">
        <p14:creationId xmlns:p14="http://schemas.microsoft.com/office/powerpoint/2010/main" val="387598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064DC1-B8BD-420A-83AF-75D4D2D206DB}"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14316-8362-4DDD-9A26-B7F49D7390CC}" type="slidenum">
              <a:rPr lang="en-US" smtClean="0"/>
              <a:t>‹#›</a:t>
            </a:fld>
            <a:endParaRPr lang="en-US"/>
          </a:p>
        </p:txBody>
      </p:sp>
    </p:spTree>
    <p:extLst>
      <p:ext uri="{BB962C8B-B14F-4D97-AF65-F5344CB8AC3E}">
        <p14:creationId xmlns:p14="http://schemas.microsoft.com/office/powerpoint/2010/main" val="104023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64DC1-B8BD-420A-83AF-75D4D2D206DB}"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14316-8362-4DDD-9A26-B7F49D7390CC}" type="slidenum">
              <a:rPr lang="en-US" smtClean="0"/>
              <a:t>‹#›</a:t>
            </a:fld>
            <a:endParaRPr lang="en-US"/>
          </a:p>
        </p:txBody>
      </p:sp>
    </p:spTree>
    <p:extLst>
      <p:ext uri="{BB962C8B-B14F-4D97-AF65-F5344CB8AC3E}">
        <p14:creationId xmlns:p14="http://schemas.microsoft.com/office/powerpoint/2010/main" val="31869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064DC1-B8BD-420A-83AF-75D4D2D206D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14316-8362-4DDD-9A26-B7F49D7390CC}" type="slidenum">
              <a:rPr lang="en-US" smtClean="0"/>
              <a:t>‹#›</a:t>
            </a:fld>
            <a:endParaRPr lang="en-US"/>
          </a:p>
        </p:txBody>
      </p:sp>
    </p:spTree>
    <p:extLst>
      <p:ext uri="{BB962C8B-B14F-4D97-AF65-F5344CB8AC3E}">
        <p14:creationId xmlns:p14="http://schemas.microsoft.com/office/powerpoint/2010/main" val="185628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14316-8362-4DDD-9A26-B7F49D7390CC}" type="slidenum">
              <a:rPr lang="en-US" smtClean="0"/>
              <a:t>‹#›</a:t>
            </a:fld>
            <a:endParaRPr lang="en-US"/>
          </a:p>
        </p:txBody>
      </p:sp>
      <p:sp>
        <p:nvSpPr>
          <p:cNvPr id="5" name="Date Placeholder 4"/>
          <p:cNvSpPr>
            <a:spLocks noGrp="1"/>
          </p:cNvSpPr>
          <p:nvPr>
            <p:ph type="dt" sz="half" idx="10"/>
          </p:nvPr>
        </p:nvSpPr>
        <p:spPr/>
        <p:txBody>
          <a:bodyPr/>
          <a:lstStyle/>
          <a:p>
            <a:fld id="{FA064DC1-B8BD-420A-83AF-75D4D2D206DB}" type="datetimeFigureOut">
              <a:rPr lang="en-US" smtClean="0"/>
              <a:t>1/12/2024</a:t>
            </a:fld>
            <a:endParaRPr lang="en-US"/>
          </a:p>
        </p:txBody>
      </p:sp>
    </p:spTree>
    <p:extLst>
      <p:ext uri="{BB962C8B-B14F-4D97-AF65-F5344CB8AC3E}">
        <p14:creationId xmlns:p14="http://schemas.microsoft.com/office/powerpoint/2010/main" val="360976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064DC1-B8BD-420A-83AF-75D4D2D206DB}" type="datetimeFigureOut">
              <a:rPr lang="en-US" smtClean="0"/>
              <a:t>1/12/2024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0214316-8362-4DDD-9A26-B7F49D7390CC}" type="slidenum">
              <a:rPr lang="en-US" smtClean="0"/>
              <a:t>‹#›</a:t>
            </a:fld>
            <a:endParaRPr lang="en-US"/>
          </a:p>
        </p:txBody>
      </p:sp>
    </p:spTree>
    <p:extLst>
      <p:ext uri="{BB962C8B-B14F-4D97-AF65-F5344CB8AC3E}">
        <p14:creationId xmlns:p14="http://schemas.microsoft.com/office/powerpoint/2010/main" val="30258052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177/0030222822111651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3322/caac.2149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65A30-E5C3-442B-BF70-40B6D0174E4F}"/>
              </a:ext>
            </a:extLst>
          </p:cNvPr>
          <p:cNvPicPr>
            <a:picLocks noChangeAspect="1"/>
          </p:cNvPicPr>
          <p:nvPr/>
        </p:nvPicPr>
        <p:blipFill rotWithShape="1">
          <a:blip r:embed="rId3"/>
          <a:srcRect l="4444" r="1" b="1"/>
          <a:stretch/>
        </p:blipFill>
        <p:spPr>
          <a:xfrm>
            <a:off x="-3047" y="10"/>
            <a:ext cx="12191999" cy="6857990"/>
          </a:xfrm>
          <a:prstGeom prst="rect">
            <a:avLst/>
          </a:prstGeom>
        </p:spPr>
      </p:pic>
      <p:sp>
        <p:nvSpPr>
          <p:cNvPr id="2" name="Title 1">
            <a:extLst>
              <a:ext uri="{FF2B5EF4-FFF2-40B4-BE49-F238E27FC236}">
                <a16:creationId xmlns:a16="http://schemas.microsoft.com/office/drawing/2014/main" id="{9D6B96E1-4662-4A2B-88C9-0E4091515DD8}"/>
              </a:ext>
            </a:extLst>
          </p:cNvPr>
          <p:cNvSpPr>
            <a:spLocks noGrp="1"/>
          </p:cNvSpPr>
          <p:nvPr>
            <p:ph type="ctrTitle"/>
          </p:nvPr>
        </p:nvSpPr>
        <p:spPr>
          <a:xfrm>
            <a:off x="1803853" y="-264489"/>
            <a:ext cx="10058400" cy="3741811"/>
          </a:xfrm>
          <a:effectLst>
            <a:outerShdw blurRad="50800" dist="38100" dir="2700000" algn="tl" rotWithShape="0">
              <a:prstClr val="black">
                <a:alpha val="40000"/>
              </a:prstClr>
            </a:outerShdw>
          </a:effectLst>
        </p:spPr>
        <p:txBody>
          <a:bodyPr>
            <a:normAutofit/>
          </a:bodyPr>
          <a:lstStyle/>
          <a:p>
            <a:br>
              <a:rPr lang="en-US" sz="5200" b="1" dirty="0">
                <a:solidFill>
                  <a:srgbClr val="FFFFFF"/>
                </a:solidFill>
              </a:rPr>
            </a:br>
            <a:r>
              <a:rPr lang="en-US" sz="5200" b="1" dirty="0">
                <a:solidFill>
                  <a:srgbClr val="FFFFFF"/>
                </a:solidFill>
              </a:rPr>
              <a:t>Making The Case For </a:t>
            </a:r>
            <a:br>
              <a:rPr lang="en-US" sz="5200" b="1" dirty="0">
                <a:solidFill>
                  <a:srgbClr val="FFFFFF"/>
                </a:solidFill>
              </a:rPr>
            </a:br>
            <a:r>
              <a:rPr lang="en-US" sz="5200" b="1" dirty="0">
                <a:solidFill>
                  <a:srgbClr val="FFFFFF"/>
                </a:solidFill>
              </a:rPr>
              <a:t>Palliative Care </a:t>
            </a:r>
            <a:br>
              <a:rPr lang="en-US" sz="5200" b="1" dirty="0">
                <a:solidFill>
                  <a:srgbClr val="FFFFFF"/>
                </a:solidFill>
              </a:rPr>
            </a:br>
            <a:r>
              <a:rPr lang="en-US" sz="5200" b="1" dirty="0">
                <a:solidFill>
                  <a:srgbClr val="FFFFFF"/>
                </a:solidFill>
              </a:rPr>
              <a:t>in Sickle Cell Disease</a:t>
            </a:r>
          </a:p>
        </p:txBody>
      </p:sp>
      <p:sp>
        <p:nvSpPr>
          <p:cNvPr id="3" name="Subtitle 2">
            <a:extLst>
              <a:ext uri="{FF2B5EF4-FFF2-40B4-BE49-F238E27FC236}">
                <a16:creationId xmlns:a16="http://schemas.microsoft.com/office/drawing/2014/main" id="{4D05E7F5-6E84-4CC3-95E4-E9614A05E94C}"/>
              </a:ext>
            </a:extLst>
          </p:cNvPr>
          <p:cNvSpPr>
            <a:spLocks noGrp="1"/>
          </p:cNvSpPr>
          <p:nvPr>
            <p:ph type="subTitle" idx="1"/>
          </p:nvPr>
        </p:nvSpPr>
        <p:spPr>
          <a:xfrm>
            <a:off x="1217595" y="5453034"/>
            <a:ext cx="10886660" cy="1282707"/>
          </a:xfrm>
          <a:effectLst>
            <a:outerShdw blurRad="50800" dist="38100" dir="2700000" algn="tl" rotWithShape="0">
              <a:prstClr val="black">
                <a:alpha val="40000"/>
              </a:prstClr>
            </a:outerShdw>
          </a:effectLst>
        </p:spPr>
        <p:txBody>
          <a:bodyPr>
            <a:normAutofit lnSpcReduction="10000"/>
          </a:bodyPr>
          <a:lstStyle/>
          <a:p>
            <a:r>
              <a:rPr lang="en-US" sz="2200" dirty="0">
                <a:solidFill>
                  <a:srgbClr val="FFFFFF"/>
                </a:solidFill>
              </a:rPr>
              <a:t>Ashley Allen, MD MSPH</a:t>
            </a:r>
            <a:endParaRPr lang="en-US" dirty="0">
              <a:solidFill>
                <a:srgbClr val="7F7F7F"/>
              </a:solidFill>
            </a:endParaRPr>
          </a:p>
          <a:p>
            <a:r>
              <a:rPr lang="en-US" sz="2200" dirty="0">
                <a:solidFill>
                  <a:srgbClr val="FFFFFF"/>
                </a:solidFill>
              </a:rPr>
              <a:t>Assistant Professor of Medicine</a:t>
            </a:r>
          </a:p>
          <a:p>
            <a:r>
              <a:rPr lang="en-US" sz="2200" dirty="0">
                <a:solidFill>
                  <a:srgbClr val="FFFFFF"/>
                </a:solidFill>
              </a:rPr>
              <a:t>Duke University Hospital</a:t>
            </a:r>
          </a:p>
          <a:p>
            <a:endParaRPr lang="en-US" sz="2200" dirty="0">
              <a:solidFill>
                <a:srgbClr val="FFFFFF"/>
              </a:solidFill>
            </a:endParaRPr>
          </a:p>
        </p:txBody>
      </p:sp>
      <p:sp>
        <p:nvSpPr>
          <p:cNvPr id="6" name="TextBox 5"/>
          <p:cNvSpPr txBox="1"/>
          <p:nvPr/>
        </p:nvSpPr>
        <p:spPr>
          <a:xfrm>
            <a:off x="4979855" y="3850106"/>
            <a:ext cx="6669198" cy="646331"/>
          </a:xfrm>
          <a:prstGeom prst="rect">
            <a:avLst/>
          </a:prstGeom>
          <a:noFill/>
        </p:spPr>
        <p:txBody>
          <a:bodyPr wrap="none" rtlCol="0">
            <a:spAutoFit/>
          </a:bodyPr>
          <a:lstStyle/>
          <a:p>
            <a:pPr algn="r"/>
            <a:r>
              <a:rPr lang="en-US" dirty="0">
                <a:solidFill>
                  <a:schemeClr val="bg1"/>
                </a:solidFill>
              </a:rPr>
              <a:t>Canadian Pediatric Hematology/Oncology Network Conference</a:t>
            </a:r>
          </a:p>
          <a:p>
            <a:pPr algn="r"/>
            <a:r>
              <a:rPr lang="en-US" dirty="0">
                <a:solidFill>
                  <a:schemeClr val="bg1"/>
                </a:solidFill>
              </a:rPr>
              <a:t>November 2</a:t>
            </a:r>
            <a:r>
              <a:rPr lang="en-US" baseline="30000" dirty="0">
                <a:solidFill>
                  <a:schemeClr val="bg1"/>
                </a:solidFill>
              </a:rPr>
              <a:t>nd</a:t>
            </a:r>
            <a:r>
              <a:rPr lang="en-US" dirty="0">
                <a:solidFill>
                  <a:schemeClr val="bg1"/>
                </a:solidFill>
              </a:rPr>
              <a:t>, 2023</a:t>
            </a:r>
          </a:p>
        </p:txBody>
      </p:sp>
    </p:spTree>
    <p:extLst>
      <p:ext uri="{BB962C8B-B14F-4D97-AF65-F5344CB8AC3E}">
        <p14:creationId xmlns:p14="http://schemas.microsoft.com/office/powerpoint/2010/main" val="1240837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531369-0E7F-4621-AB9D-206F4BBB0A23}"/>
              </a:ext>
            </a:extLst>
          </p:cNvPr>
          <p:cNvSpPr>
            <a:spLocks noGrp="1"/>
          </p:cNvSpPr>
          <p:nvPr>
            <p:ph type="title"/>
          </p:nvPr>
        </p:nvSpPr>
        <p:spPr/>
        <p:txBody>
          <a:bodyPr/>
          <a:lstStyle/>
          <a:p>
            <a:r>
              <a:rPr lang="en-US" dirty="0" err="1"/>
              <a:t>PiSCES</a:t>
            </a:r>
            <a:r>
              <a:rPr lang="en-US" dirty="0"/>
              <a:t> Study: Results</a:t>
            </a:r>
          </a:p>
        </p:txBody>
      </p:sp>
      <p:sp>
        <p:nvSpPr>
          <p:cNvPr id="2" name="Content Placeholder 1">
            <a:extLst>
              <a:ext uri="{FF2B5EF4-FFF2-40B4-BE49-F238E27FC236}">
                <a16:creationId xmlns:a16="http://schemas.microsoft.com/office/drawing/2014/main" id="{5E6BB4D0-7BBD-768A-7072-8F11BDBE8F14}"/>
              </a:ext>
            </a:extLst>
          </p:cNvPr>
          <p:cNvSpPr>
            <a:spLocks noGrp="1"/>
          </p:cNvSpPr>
          <p:nvPr>
            <p:ph idx="1"/>
          </p:nvPr>
        </p:nvSpPr>
        <p:spPr>
          <a:xfrm>
            <a:off x="677334" y="1685101"/>
            <a:ext cx="8596668" cy="3880773"/>
          </a:xfrm>
        </p:spPr>
        <p:txBody>
          <a:bodyPr>
            <a:normAutofit/>
          </a:bodyPr>
          <a:lstStyle/>
          <a:p>
            <a:r>
              <a:rPr lang="en-US" sz="2000" dirty="0">
                <a:solidFill>
                  <a:schemeClr val="tx1"/>
                </a:solidFill>
              </a:rPr>
              <a:t>55% of total days with pain</a:t>
            </a:r>
          </a:p>
          <a:p>
            <a:r>
              <a:rPr lang="en-US" sz="2000" dirty="0">
                <a:solidFill>
                  <a:schemeClr val="tx1"/>
                </a:solidFill>
              </a:rPr>
              <a:t>29% patients reported daily pain</a:t>
            </a:r>
          </a:p>
          <a:p>
            <a:r>
              <a:rPr lang="en-US" sz="2000" dirty="0">
                <a:solidFill>
                  <a:schemeClr val="tx1"/>
                </a:solidFill>
              </a:rPr>
              <a:t>Pain managed entirely at home on 38% of days</a:t>
            </a:r>
          </a:p>
          <a:p>
            <a:pPr lvl="1"/>
            <a:r>
              <a:rPr lang="en-US" sz="2000" dirty="0">
                <a:solidFill>
                  <a:schemeClr val="tx1"/>
                </a:solidFill>
              </a:rPr>
              <a:t>80% of those days included use of opioids</a:t>
            </a:r>
          </a:p>
          <a:p>
            <a:pPr lvl="1"/>
            <a:r>
              <a:rPr lang="en-US" sz="2000" dirty="0">
                <a:solidFill>
                  <a:schemeClr val="tx1"/>
                </a:solidFill>
              </a:rPr>
              <a:t>At least 10% used non-opioid analgesia for pain control</a:t>
            </a:r>
          </a:p>
          <a:p>
            <a:r>
              <a:rPr lang="en-US" sz="2000" dirty="0">
                <a:solidFill>
                  <a:schemeClr val="tx1"/>
                </a:solidFill>
              </a:rPr>
              <a:t>VOC utilizing medical care – 3.5% of days</a:t>
            </a:r>
          </a:p>
          <a:p>
            <a:r>
              <a:rPr lang="en-US" sz="2000" dirty="0">
                <a:solidFill>
                  <a:schemeClr val="tx1"/>
                </a:solidFill>
              </a:rPr>
              <a:t>Mean SCD pain highly predictive of poorer HRQOL</a:t>
            </a:r>
          </a:p>
          <a:p>
            <a:r>
              <a:rPr lang="en-US" sz="2000" dirty="0">
                <a:solidFill>
                  <a:schemeClr val="tx1"/>
                </a:solidFill>
              </a:rPr>
              <a:t>Pain is the rule, not the exception</a:t>
            </a:r>
          </a:p>
        </p:txBody>
      </p:sp>
      <p:sp>
        <p:nvSpPr>
          <p:cNvPr id="4" name="TextBox 3">
            <a:extLst>
              <a:ext uri="{FF2B5EF4-FFF2-40B4-BE49-F238E27FC236}">
                <a16:creationId xmlns:a16="http://schemas.microsoft.com/office/drawing/2014/main" id="{EDB7A538-2038-549C-EEA3-A4A92AC6AD9C}"/>
              </a:ext>
            </a:extLst>
          </p:cNvPr>
          <p:cNvSpPr txBox="1"/>
          <p:nvPr/>
        </p:nvSpPr>
        <p:spPr>
          <a:xfrm>
            <a:off x="807720" y="6248400"/>
            <a:ext cx="6934200" cy="553998"/>
          </a:xfrm>
          <a:prstGeom prst="rect">
            <a:avLst/>
          </a:prstGeom>
          <a:noFill/>
        </p:spPr>
        <p:txBody>
          <a:bodyPr wrap="square">
            <a:spAutoFit/>
          </a:bodyPr>
          <a:lstStyle/>
          <a:p>
            <a:r>
              <a:rPr lang="en-US" sz="1000" dirty="0"/>
              <a:t>Smith WR, Penberthy LT, </a:t>
            </a:r>
            <a:r>
              <a:rPr lang="en-US" sz="1000" dirty="0" err="1"/>
              <a:t>Bovbjerg</a:t>
            </a:r>
            <a:r>
              <a:rPr lang="en-US" sz="1000" dirty="0"/>
              <a:t> VE, et al. Daily assessment of pain in adults with sickle cell disease. Ann Intern Med 2008; 148:94. Smith WR, </a:t>
            </a:r>
            <a:r>
              <a:rPr lang="en-US" sz="1000" dirty="0" err="1"/>
              <a:t>McClish</a:t>
            </a:r>
            <a:r>
              <a:rPr lang="en-US" sz="1000" dirty="0"/>
              <a:t> DK, </a:t>
            </a:r>
            <a:r>
              <a:rPr lang="en-US" sz="1000" dirty="0" err="1"/>
              <a:t>Dahman</a:t>
            </a:r>
            <a:r>
              <a:rPr lang="en-US" sz="1000" dirty="0"/>
              <a:t> BA, et al. Daily home opioid use in adults with sickle cell disease: The </a:t>
            </a:r>
            <a:r>
              <a:rPr lang="en-US" sz="1000" dirty="0" err="1"/>
              <a:t>PiSCES</a:t>
            </a:r>
            <a:r>
              <a:rPr lang="en-US" sz="1000" dirty="0"/>
              <a:t> project. J Opioid </a:t>
            </a:r>
            <a:r>
              <a:rPr lang="en-US" sz="1000" dirty="0" err="1"/>
              <a:t>Manag</a:t>
            </a:r>
            <a:r>
              <a:rPr lang="en-US" sz="1000" dirty="0"/>
              <a:t> 2015; 11:243.</a:t>
            </a:r>
          </a:p>
        </p:txBody>
      </p:sp>
    </p:spTree>
    <p:extLst>
      <p:ext uri="{BB962C8B-B14F-4D97-AF65-F5344CB8AC3E}">
        <p14:creationId xmlns:p14="http://schemas.microsoft.com/office/powerpoint/2010/main" val="315298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37E9-E7A3-68D1-3803-BC54F7D06010}"/>
              </a:ext>
            </a:extLst>
          </p:cNvPr>
          <p:cNvSpPr>
            <a:spLocks noGrp="1"/>
          </p:cNvSpPr>
          <p:nvPr>
            <p:ph type="title"/>
          </p:nvPr>
        </p:nvSpPr>
        <p:spPr/>
        <p:txBody>
          <a:bodyPr/>
          <a:lstStyle/>
          <a:p>
            <a:r>
              <a:rPr lang="en-US" dirty="0"/>
              <a:t>Sickle Cell Disease: The Pain Burden</a:t>
            </a:r>
          </a:p>
        </p:txBody>
      </p:sp>
      <p:sp>
        <p:nvSpPr>
          <p:cNvPr id="3" name="Content Placeholder 2">
            <a:extLst>
              <a:ext uri="{FF2B5EF4-FFF2-40B4-BE49-F238E27FC236}">
                <a16:creationId xmlns:a16="http://schemas.microsoft.com/office/drawing/2014/main" id="{760B592E-92A0-1BF7-F924-146B21698EEA}"/>
              </a:ext>
            </a:extLst>
          </p:cNvPr>
          <p:cNvSpPr>
            <a:spLocks noGrp="1"/>
          </p:cNvSpPr>
          <p:nvPr>
            <p:ph sz="half" idx="1"/>
          </p:nvPr>
        </p:nvSpPr>
        <p:spPr>
          <a:xfrm>
            <a:off x="677334" y="1812247"/>
            <a:ext cx="5128380" cy="3880772"/>
          </a:xfrm>
        </p:spPr>
        <p:txBody>
          <a:bodyPr>
            <a:noAutofit/>
          </a:bodyPr>
          <a:lstStyle/>
          <a:p>
            <a:r>
              <a:rPr lang="en-US" sz="2800" dirty="0">
                <a:solidFill>
                  <a:schemeClr val="tx1"/>
                </a:solidFill>
              </a:rPr>
              <a:t>Misperceptions:</a:t>
            </a:r>
          </a:p>
          <a:p>
            <a:pPr lvl="1"/>
            <a:r>
              <a:rPr lang="en-US" sz="2000" dirty="0">
                <a:solidFill>
                  <a:schemeClr val="tx1"/>
                </a:solidFill>
              </a:rPr>
              <a:t>1997 Survey: 50% of ED physicians and 23% of hematologists believed that SCD patients were addicted to opioids</a:t>
            </a:r>
          </a:p>
          <a:p>
            <a:pPr lvl="1"/>
            <a:r>
              <a:rPr lang="en-US" sz="2000" dirty="0">
                <a:solidFill>
                  <a:schemeClr val="tx1"/>
                </a:solidFill>
              </a:rPr>
              <a:t>2005 Survey: 86% of teaching hospital physicians did not believe that patient’s own self report was the best indicator of their actual pain</a:t>
            </a:r>
          </a:p>
        </p:txBody>
      </p:sp>
      <p:sp>
        <p:nvSpPr>
          <p:cNvPr id="9" name="Content Placeholder 8"/>
          <p:cNvSpPr>
            <a:spLocks noGrp="1"/>
          </p:cNvSpPr>
          <p:nvPr>
            <p:ph sz="half" idx="2"/>
          </p:nvPr>
        </p:nvSpPr>
        <p:spPr>
          <a:xfrm>
            <a:off x="6734628" y="1928361"/>
            <a:ext cx="2739876" cy="2687505"/>
          </a:xfrm>
          <a:ln/>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n-US" sz="2000" b="1" dirty="0">
                <a:solidFill>
                  <a:schemeClr val="tx1"/>
                </a:solidFill>
              </a:rPr>
              <a:t>Words matter and can perpetuate bias:</a:t>
            </a:r>
          </a:p>
          <a:p>
            <a:r>
              <a:rPr lang="en-US" sz="1900" dirty="0" err="1">
                <a:solidFill>
                  <a:schemeClr val="tx1"/>
                </a:solidFill>
              </a:rPr>
              <a:t>Sickler</a:t>
            </a:r>
            <a:endParaRPr lang="en-US" sz="1900" dirty="0">
              <a:solidFill>
                <a:schemeClr val="tx1"/>
              </a:solidFill>
            </a:endParaRPr>
          </a:p>
          <a:p>
            <a:r>
              <a:rPr lang="en-US" sz="1900" dirty="0">
                <a:solidFill>
                  <a:schemeClr val="tx1"/>
                </a:solidFill>
              </a:rPr>
              <a:t>Pain Crisis</a:t>
            </a:r>
          </a:p>
          <a:p>
            <a:r>
              <a:rPr lang="en-US" sz="1900" dirty="0">
                <a:solidFill>
                  <a:schemeClr val="tx1"/>
                </a:solidFill>
              </a:rPr>
              <a:t>Frequent flier</a:t>
            </a:r>
          </a:p>
          <a:p>
            <a:r>
              <a:rPr lang="en-US" sz="1900" dirty="0">
                <a:solidFill>
                  <a:schemeClr val="tx1"/>
                </a:solidFill>
              </a:rPr>
              <a:t>Drug seeker</a:t>
            </a:r>
          </a:p>
        </p:txBody>
      </p:sp>
      <p:sp>
        <p:nvSpPr>
          <p:cNvPr id="5" name="TextBox 4">
            <a:extLst>
              <a:ext uri="{FF2B5EF4-FFF2-40B4-BE49-F238E27FC236}">
                <a16:creationId xmlns:a16="http://schemas.microsoft.com/office/drawing/2014/main" id="{C8E7E5F5-5563-DDDC-DCE7-DB15EE670F6C}"/>
              </a:ext>
            </a:extLst>
          </p:cNvPr>
          <p:cNvSpPr txBox="1"/>
          <p:nvPr/>
        </p:nvSpPr>
        <p:spPr>
          <a:xfrm>
            <a:off x="1118426" y="6457890"/>
            <a:ext cx="4867789" cy="400110"/>
          </a:xfrm>
          <a:prstGeom prst="rect">
            <a:avLst/>
          </a:prstGeom>
          <a:noFill/>
        </p:spPr>
        <p:txBody>
          <a:bodyPr wrap="square">
            <a:spAutoFit/>
          </a:bodyPr>
          <a:lstStyle/>
          <a:p>
            <a:pPr marL="0" indent="0" eaLnBrk="1" fontAlgn="auto" hangingPunct="1">
              <a:spcAft>
                <a:spcPts val="0"/>
              </a:spcAft>
              <a:buFont typeface="Arial" panose="020B0604020202020204" pitchFamily="34" charset="0"/>
              <a:buNone/>
              <a:defRPr/>
            </a:pPr>
            <a:r>
              <a:rPr lang="en-US" sz="1000" i="1" dirty="0"/>
              <a:t>Shapiro BS, Benjamin LJ, Payne R, </a:t>
            </a:r>
            <a:r>
              <a:rPr lang="en-US" sz="1000" i="1" dirty="0" err="1"/>
              <a:t>Heirich</a:t>
            </a:r>
            <a:r>
              <a:rPr lang="en-US" sz="1000" i="1" dirty="0"/>
              <a:t> G. Sickle cell-related pain: perceptions of medical practitioners. J Pain Symptom Manage. 1997;14:168-174.</a:t>
            </a:r>
          </a:p>
        </p:txBody>
      </p:sp>
    </p:spTree>
    <p:extLst>
      <p:ext uri="{BB962C8B-B14F-4D97-AF65-F5344CB8AC3E}">
        <p14:creationId xmlns:p14="http://schemas.microsoft.com/office/powerpoint/2010/main" val="198150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8958-AE61-4D03-8A08-939D547AEDE7}"/>
              </a:ext>
            </a:extLst>
          </p:cNvPr>
          <p:cNvSpPr>
            <a:spLocks noGrp="1"/>
          </p:cNvSpPr>
          <p:nvPr>
            <p:ph type="title"/>
          </p:nvPr>
        </p:nvSpPr>
        <p:spPr>
          <a:xfrm>
            <a:off x="736601" y="864386"/>
            <a:ext cx="2463800" cy="4624603"/>
          </a:xfrm>
        </p:spPr>
        <p:txBody>
          <a:bodyPr>
            <a:normAutofit/>
          </a:bodyPr>
          <a:lstStyle/>
          <a:p>
            <a:r>
              <a:rPr lang="en-US" dirty="0"/>
              <a:t>Sickle Cell Disease: </a:t>
            </a:r>
            <a:br>
              <a:rPr lang="en-US" dirty="0"/>
            </a:br>
            <a:r>
              <a:rPr lang="en-US" dirty="0"/>
              <a:t>The Pain Burden</a:t>
            </a:r>
            <a:endParaRPr lang="en-US" dirty="0">
              <a:ln w="0"/>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1FAB1BFA-13A6-4D50-BF90-22F41BC660C1}"/>
              </a:ext>
            </a:extLst>
          </p:cNvPr>
          <p:cNvSpPr>
            <a:spLocks noGrp="1"/>
          </p:cNvSpPr>
          <p:nvPr>
            <p:ph idx="1"/>
          </p:nvPr>
        </p:nvSpPr>
        <p:spPr>
          <a:xfrm>
            <a:off x="3662680" y="562597"/>
            <a:ext cx="5657850" cy="5883284"/>
          </a:xfrm>
        </p:spPr>
        <p:txBody>
          <a:bodyPr anchor="ctr">
            <a:normAutofit/>
          </a:bodyPr>
          <a:lstStyle/>
          <a:p>
            <a:r>
              <a:rPr lang="en-US" sz="2000" dirty="0">
                <a:solidFill>
                  <a:schemeClr val="tx1"/>
                </a:solidFill>
              </a:rPr>
              <a:t>Frequently </a:t>
            </a:r>
            <a:r>
              <a:rPr lang="en-US" sz="2000" dirty="0">
                <a:solidFill>
                  <a:srgbClr val="FF0000"/>
                </a:solidFill>
              </a:rPr>
              <a:t>delayed </a:t>
            </a:r>
          </a:p>
          <a:p>
            <a:pPr lvl="1"/>
            <a:r>
              <a:rPr lang="en-US" sz="2000" dirty="0">
                <a:solidFill>
                  <a:schemeClr val="tx1"/>
                </a:solidFill>
              </a:rPr>
              <a:t>SCD pts wait 25–50% longer in the ED</a:t>
            </a:r>
            <a:r>
              <a:rPr lang="en-US" sz="2000" baseline="30000" dirty="0">
                <a:solidFill>
                  <a:schemeClr val="tx1"/>
                </a:solidFill>
              </a:rPr>
              <a:t>1</a:t>
            </a:r>
          </a:p>
          <a:p>
            <a:r>
              <a:rPr lang="en-US" sz="2000" dirty="0">
                <a:solidFill>
                  <a:schemeClr val="tx1"/>
                </a:solidFill>
              </a:rPr>
              <a:t>Often </a:t>
            </a:r>
            <a:r>
              <a:rPr lang="en-US" sz="2000" dirty="0">
                <a:solidFill>
                  <a:srgbClr val="FF0000"/>
                </a:solidFill>
              </a:rPr>
              <a:t>undertreated or inappropriately managed</a:t>
            </a:r>
            <a:r>
              <a:rPr lang="en-US" sz="2000" baseline="30000" dirty="0">
                <a:solidFill>
                  <a:schemeClr val="tx1"/>
                </a:solidFill>
              </a:rPr>
              <a:t>2 </a:t>
            </a:r>
            <a:r>
              <a:rPr lang="en-US" sz="2000" dirty="0">
                <a:solidFill>
                  <a:schemeClr val="tx1"/>
                </a:solidFill>
              </a:rPr>
              <a:t>--&gt; “pseudo addiction”</a:t>
            </a:r>
          </a:p>
          <a:p>
            <a:r>
              <a:rPr lang="en-US" sz="2000" dirty="0">
                <a:solidFill>
                  <a:schemeClr val="tx1"/>
                </a:solidFill>
              </a:rPr>
              <a:t>Frequency of VOC:	</a:t>
            </a:r>
          </a:p>
          <a:p>
            <a:pPr lvl="1"/>
            <a:r>
              <a:rPr lang="en-US" sz="2000" dirty="0">
                <a:solidFill>
                  <a:schemeClr val="tx1"/>
                </a:solidFill>
              </a:rPr>
              <a:t>1/3 = none for a year, 17% = &gt;3</a:t>
            </a:r>
          </a:p>
          <a:p>
            <a:pPr lvl="1"/>
            <a:r>
              <a:rPr lang="en-US" sz="2000" dirty="0">
                <a:solidFill>
                  <a:schemeClr val="tx1"/>
                </a:solidFill>
              </a:rPr>
              <a:t>33% 30-day </a:t>
            </a:r>
            <a:r>
              <a:rPr lang="en-US" sz="2000" dirty="0" err="1">
                <a:solidFill>
                  <a:schemeClr val="tx1"/>
                </a:solidFill>
              </a:rPr>
              <a:t>rehospitalization</a:t>
            </a:r>
            <a:r>
              <a:rPr lang="en-US" sz="2000" dirty="0">
                <a:solidFill>
                  <a:schemeClr val="tx1"/>
                </a:solidFill>
              </a:rPr>
              <a:t> rate</a:t>
            </a:r>
            <a:endParaRPr lang="en-US" sz="2000" baseline="30000" dirty="0">
              <a:solidFill>
                <a:schemeClr val="tx1"/>
              </a:solidFill>
            </a:endParaRPr>
          </a:p>
          <a:p>
            <a:r>
              <a:rPr lang="en-US" sz="2000" dirty="0">
                <a:solidFill>
                  <a:schemeClr val="tx1"/>
                </a:solidFill>
              </a:rPr>
              <a:t>Length of hospitalizations: </a:t>
            </a:r>
            <a:r>
              <a:rPr lang="en-US" sz="2000" dirty="0">
                <a:solidFill>
                  <a:srgbClr val="FF0000"/>
                </a:solidFill>
              </a:rPr>
              <a:t>9-11d</a:t>
            </a:r>
            <a:r>
              <a:rPr lang="en-US" sz="2000" dirty="0">
                <a:solidFill>
                  <a:schemeClr val="tx1"/>
                </a:solidFill>
              </a:rPr>
              <a:t> (adults) and </a:t>
            </a:r>
            <a:r>
              <a:rPr lang="en-US" sz="2000" dirty="0">
                <a:solidFill>
                  <a:srgbClr val="FF0000"/>
                </a:solidFill>
              </a:rPr>
              <a:t>4-5d</a:t>
            </a:r>
            <a:r>
              <a:rPr lang="en-US" sz="2000" dirty="0">
                <a:solidFill>
                  <a:schemeClr val="tx1"/>
                </a:solidFill>
              </a:rPr>
              <a:t> (</a:t>
            </a:r>
            <a:r>
              <a:rPr lang="en-US" sz="2000" dirty="0" err="1">
                <a:solidFill>
                  <a:schemeClr val="tx1"/>
                </a:solidFill>
              </a:rPr>
              <a:t>peds</a:t>
            </a:r>
            <a:r>
              <a:rPr lang="en-US" sz="2000" dirty="0">
                <a:solidFill>
                  <a:schemeClr val="tx1"/>
                </a:solidFill>
              </a:rPr>
              <a:t>)</a:t>
            </a:r>
            <a:r>
              <a:rPr lang="en-US" sz="2000" baseline="30000" dirty="0">
                <a:solidFill>
                  <a:schemeClr val="tx1"/>
                </a:solidFill>
              </a:rPr>
              <a:t>4</a:t>
            </a:r>
          </a:p>
          <a:p>
            <a:r>
              <a:rPr lang="en-US" sz="2000" dirty="0">
                <a:solidFill>
                  <a:schemeClr val="tx1"/>
                </a:solidFill>
              </a:rPr>
              <a:t>Physical exam findings often </a:t>
            </a:r>
            <a:r>
              <a:rPr lang="en-US" sz="2000" dirty="0">
                <a:solidFill>
                  <a:srgbClr val="FF0000"/>
                </a:solidFill>
              </a:rPr>
              <a:t>absent</a:t>
            </a:r>
            <a:r>
              <a:rPr lang="en-US" sz="2000" baseline="30000" dirty="0">
                <a:solidFill>
                  <a:schemeClr val="tx1"/>
                </a:solidFill>
              </a:rPr>
              <a:t> </a:t>
            </a:r>
            <a:r>
              <a:rPr lang="en-US" sz="2000" dirty="0">
                <a:solidFill>
                  <a:schemeClr val="tx1"/>
                </a:solidFill>
                <a:sym typeface="Wingdings" panose="05000000000000000000" pitchFamily="2" charset="2"/>
              </a:rPr>
              <a:t> gold standard is patient report</a:t>
            </a:r>
          </a:p>
          <a:p>
            <a:r>
              <a:rPr lang="en-US" sz="2000" dirty="0">
                <a:solidFill>
                  <a:schemeClr val="tx1"/>
                </a:solidFill>
              </a:rPr>
              <a:t>Estimated 30% - 40% adolescents and adults with SCD suffer from </a:t>
            </a:r>
            <a:r>
              <a:rPr lang="en-US" sz="2000" dirty="0">
                <a:solidFill>
                  <a:srgbClr val="FF0000"/>
                </a:solidFill>
              </a:rPr>
              <a:t>chronic pain</a:t>
            </a:r>
            <a:endParaRPr lang="en-US" sz="2000" dirty="0">
              <a:solidFill>
                <a:srgbClr val="FF0000"/>
              </a:solidFill>
              <a:sym typeface="Wingdings" panose="05000000000000000000" pitchFamily="2" charset="2"/>
            </a:endParaRPr>
          </a:p>
          <a:p>
            <a:pPr lvl="1"/>
            <a:r>
              <a:rPr lang="en-US" sz="1800" dirty="0">
                <a:solidFill>
                  <a:schemeClr val="tx1"/>
                </a:solidFill>
                <a:sym typeface="Wingdings" panose="05000000000000000000" pitchFamily="2" charset="2"/>
              </a:rPr>
              <a:t>Recurrent pain  altered brain network connectivity  affects response to treatment</a:t>
            </a:r>
            <a:endParaRPr lang="en-US" sz="1800" baseline="30000" dirty="0">
              <a:solidFill>
                <a:schemeClr val="tx1"/>
              </a:solidFill>
            </a:endParaRPr>
          </a:p>
        </p:txBody>
      </p:sp>
      <p:sp>
        <p:nvSpPr>
          <p:cNvPr id="4" name="Rectangle 3"/>
          <p:cNvSpPr/>
          <p:nvPr/>
        </p:nvSpPr>
        <p:spPr>
          <a:xfrm>
            <a:off x="402705" y="5806454"/>
            <a:ext cx="1692795" cy="1054135"/>
          </a:xfrm>
          <a:prstGeom prst="rect">
            <a:avLst/>
          </a:prstGeom>
        </p:spPr>
        <p:txBody>
          <a:bodyPr wrap="square">
            <a:spAutoFit/>
          </a:bodyPr>
          <a:lstStyle/>
          <a:p>
            <a:pPr marL="342900" indent="-342900">
              <a:spcAft>
                <a:spcPts val="600"/>
              </a:spcAft>
              <a:buAutoNum type="arabicPeriod"/>
            </a:pPr>
            <a:r>
              <a:rPr lang="en-US" sz="800" dirty="0"/>
              <a:t>Haywood et al, 2013</a:t>
            </a:r>
          </a:p>
          <a:p>
            <a:pPr marL="342900" indent="-342900">
              <a:spcAft>
                <a:spcPts val="600"/>
              </a:spcAft>
              <a:buAutoNum type="arabicPeriod"/>
            </a:pPr>
            <a:r>
              <a:rPr lang="en-US" altLang="en-US" sz="800" dirty="0"/>
              <a:t>Solomon et al, 2008</a:t>
            </a:r>
          </a:p>
          <a:p>
            <a:pPr marL="342900" indent="-342900">
              <a:spcAft>
                <a:spcPts val="600"/>
              </a:spcAft>
              <a:buAutoNum type="arabicPeriod"/>
            </a:pPr>
            <a:r>
              <a:rPr lang="en-US" sz="800" dirty="0" err="1"/>
              <a:t>Colombatti</a:t>
            </a:r>
            <a:r>
              <a:rPr lang="en-US" sz="800" dirty="0"/>
              <a:t> et al, 2022</a:t>
            </a:r>
          </a:p>
          <a:p>
            <a:pPr marL="342900" indent="-342900">
              <a:spcAft>
                <a:spcPts val="600"/>
              </a:spcAft>
              <a:buAutoNum type="arabicPeriod"/>
            </a:pPr>
            <a:r>
              <a:rPr lang="en-US" sz="800" dirty="0" err="1"/>
              <a:t>Ballas</a:t>
            </a:r>
            <a:r>
              <a:rPr lang="en-US" sz="800" dirty="0"/>
              <a:t> et al, 2007</a:t>
            </a:r>
            <a:endParaRPr lang="en-US" sz="900" dirty="0"/>
          </a:p>
          <a:p>
            <a:endParaRPr lang="en-US" altLang="en-US" sz="1050" dirty="0"/>
          </a:p>
        </p:txBody>
      </p:sp>
    </p:spTree>
    <p:extLst>
      <p:ext uri="{BB962C8B-B14F-4D97-AF65-F5344CB8AC3E}">
        <p14:creationId xmlns:p14="http://schemas.microsoft.com/office/powerpoint/2010/main" val="385379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A62A-513A-418F-B499-684B1A2F3996}"/>
              </a:ext>
            </a:extLst>
          </p:cNvPr>
          <p:cNvSpPr>
            <a:spLocks noGrp="1"/>
          </p:cNvSpPr>
          <p:nvPr>
            <p:ph type="title"/>
          </p:nvPr>
        </p:nvSpPr>
        <p:spPr>
          <a:xfrm>
            <a:off x="797595" y="55626"/>
            <a:ext cx="10352091" cy="1255210"/>
          </a:xfrm>
        </p:spPr>
        <p:txBody>
          <a:bodyPr vert="horz" lIns="91440" tIns="45720" rIns="91440" bIns="45720" rtlCol="0" anchor="b">
            <a:noAutofit/>
          </a:bodyPr>
          <a:lstStyle/>
          <a:p>
            <a:r>
              <a:rPr lang="en-US" sz="3300" dirty="0"/>
              <a:t>Sickle Cell Disease: The Psychosocial Burden</a:t>
            </a:r>
          </a:p>
        </p:txBody>
      </p:sp>
      <p:sp>
        <p:nvSpPr>
          <p:cNvPr id="4" name="Rectangle 3"/>
          <p:cNvSpPr/>
          <p:nvPr/>
        </p:nvSpPr>
        <p:spPr>
          <a:xfrm>
            <a:off x="10098761" y="5775396"/>
            <a:ext cx="2101850" cy="954107"/>
          </a:xfrm>
          <a:prstGeom prst="rect">
            <a:avLst/>
          </a:prstGeom>
        </p:spPr>
        <p:txBody>
          <a:bodyPr wrap="square">
            <a:spAutoFit/>
          </a:bodyPr>
          <a:lstStyle/>
          <a:p>
            <a:pPr marL="228600" indent="-228600">
              <a:buAutoNum type="arabicPeriod"/>
            </a:pPr>
            <a:r>
              <a:rPr lang="en-US" sz="1400" dirty="0">
                <a:solidFill>
                  <a:srgbClr val="212121"/>
                </a:solidFill>
                <a:latin typeface="Roboto"/>
              </a:rPr>
              <a:t>Martin et. al, 2020</a:t>
            </a:r>
          </a:p>
          <a:p>
            <a:pPr marL="228600" indent="-228600">
              <a:buAutoNum type="arabicPeriod"/>
            </a:pPr>
            <a:r>
              <a:rPr lang="en-US" sz="1400" dirty="0" err="1">
                <a:solidFill>
                  <a:srgbClr val="212121"/>
                </a:solidFill>
                <a:latin typeface="Roboto"/>
              </a:rPr>
              <a:t>Barbarin</a:t>
            </a:r>
            <a:r>
              <a:rPr lang="en-US" sz="1400" dirty="0">
                <a:solidFill>
                  <a:srgbClr val="212121"/>
                </a:solidFill>
                <a:latin typeface="Roboto"/>
              </a:rPr>
              <a:t> et al, 1999</a:t>
            </a:r>
          </a:p>
          <a:p>
            <a:pPr marL="228600" indent="-228600">
              <a:buAutoNum type="arabicPeriod"/>
            </a:pPr>
            <a:r>
              <a:rPr lang="en-US" sz="1400" dirty="0" err="1"/>
              <a:t>Osunkwo</a:t>
            </a:r>
            <a:r>
              <a:rPr lang="en-US" sz="1400" dirty="0"/>
              <a:t> et al, 2019</a:t>
            </a:r>
          </a:p>
          <a:p>
            <a:pPr marL="228600" indent="-228600">
              <a:buAutoNum type="arabicPeriod"/>
            </a:pPr>
            <a:r>
              <a:rPr lang="en-US" sz="1400" dirty="0" err="1"/>
              <a:t>Rizio</a:t>
            </a:r>
            <a:r>
              <a:rPr lang="en-US" sz="1400" dirty="0"/>
              <a:t> et al, 2020</a:t>
            </a:r>
          </a:p>
        </p:txBody>
      </p:sp>
      <p:graphicFrame>
        <p:nvGraphicFramePr>
          <p:cNvPr id="5" name="Diagram 4"/>
          <p:cNvGraphicFramePr/>
          <p:nvPr/>
        </p:nvGraphicFramePr>
        <p:xfrm>
          <a:off x="939126" y="1310836"/>
          <a:ext cx="849062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4909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F10049D-4662-4664-97BA-D3A8E051EB6E}"/>
              </a:ext>
            </a:extLst>
          </p:cNvPr>
          <p:cNvSpPr>
            <a:spLocks noGrp="1"/>
          </p:cNvSpPr>
          <p:nvPr>
            <p:ph type="title"/>
          </p:nvPr>
        </p:nvSpPr>
        <p:spPr/>
        <p:txBody>
          <a:bodyPr>
            <a:noAutofit/>
          </a:bodyPr>
          <a:lstStyle/>
          <a:p>
            <a:pPr eaLnBrk="1" fontAlgn="auto" hangingPunct="1">
              <a:spcAft>
                <a:spcPts val="0"/>
              </a:spcAft>
              <a:defRPr/>
            </a:pPr>
            <a:r>
              <a:rPr lang="en-US" altLang="en-US" sz="3200" dirty="0"/>
              <a:t>Sickle Cell Disease: The Mental Health Burden</a:t>
            </a:r>
          </a:p>
        </p:txBody>
      </p:sp>
      <p:sp>
        <p:nvSpPr>
          <p:cNvPr id="31747" name="Content Placeholder 2">
            <a:extLst>
              <a:ext uri="{FF2B5EF4-FFF2-40B4-BE49-F238E27FC236}">
                <a16:creationId xmlns:a16="http://schemas.microsoft.com/office/drawing/2014/main" id="{FEA080A7-9489-4A9B-8132-461D14B1B22D}"/>
              </a:ext>
            </a:extLst>
          </p:cNvPr>
          <p:cNvSpPr>
            <a:spLocks noGrp="1"/>
          </p:cNvSpPr>
          <p:nvPr>
            <p:ph idx="1"/>
          </p:nvPr>
        </p:nvSpPr>
        <p:spPr>
          <a:xfrm>
            <a:off x="672548" y="1543437"/>
            <a:ext cx="5670195" cy="4668677"/>
          </a:xfrm>
        </p:spPr>
        <p:txBody>
          <a:bodyPr rtlCol="0">
            <a:normAutofit/>
          </a:bodyPr>
          <a:lstStyle/>
          <a:p>
            <a:pPr>
              <a:defRPr/>
            </a:pPr>
            <a:r>
              <a:rPr lang="en-US" sz="1900" dirty="0">
                <a:solidFill>
                  <a:schemeClr val="tx1"/>
                </a:solidFill>
              </a:rPr>
              <a:t>Frequently under-recognized/under-treated</a:t>
            </a:r>
          </a:p>
          <a:p>
            <a:pPr>
              <a:defRPr/>
            </a:pPr>
            <a:r>
              <a:rPr lang="en-US" sz="1900" dirty="0">
                <a:solidFill>
                  <a:schemeClr val="tx1"/>
                </a:solidFill>
              </a:rPr>
              <a:t>27.6% of SCD patients with comorbid depression, and 6.5% with anxiety </a:t>
            </a:r>
          </a:p>
          <a:p>
            <a:pPr lvl="1">
              <a:defRPr/>
            </a:pPr>
            <a:r>
              <a:rPr lang="en-US" sz="1900" dirty="0">
                <a:solidFill>
                  <a:schemeClr val="tx1"/>
                </a:solidFill>
              </a:rPr>
              <a:t>Depressed patients had pain on more days than non-depressed patients (mean pain days 71.1% vs 49.6%)</a:t>
            </a:r>
          </a:p>
          <a:p>
            <a:pPr lvl="1" eaLnBrk="1" fontAlgn="auto" hangingPunct="1">
              <a:spcAft>
                <a:spcPts val="0"/>
              </a:spcAft>
              <a:defRPr/>
            </a:pPr>
            <a:r>
              <a:rPr lang="en-US" sz="1900" dirty="0">
                <a:solidFill>
                  <a:schemeClr val="tx1"/>
                </a:solidFill>
              </a:rPr>
              <a:t>Depressed patients had higher mean pain, distress from pain, and interference from pain on non-crisis days</a:t>
            </a:r>
          </a:p>
          <a:p>
            <a:pPr lvl="1" eaLnBrk="1" fontAlgn="auto" hangingPunct="1">
              <a:spcAft>
                <a:spcPts val="0"/>
              </a:spcAft>
              <a:defRPr/>
            </a:pPr>
            <a:r>
              <a:rPr lang="en-US" sz="1900" dirty="0">
                <a:solidFill>
                  <a:schemeClr val="tx1"/>
                </a:solidFill>
              </a:rPr>
              <a:t>Anxious patients had more pain, distress from pain both on non-crisis and crisis days, and used opioids more often</a:t>
            </a:r>
          </a:p>
          <a:p>
            <a:pPr>
              <a:defRPr/>
            </a:pPr>
            <a:endParaRPr lang="en-US" altLang="en-US" sz="1900" i="1" dirty="0">
              <a:solidFill>
                <a:schemeClr val="tx1"/>
              </a:solidFill>
            </a:endParaRPr>
          </a:p>
          <a:p>
            <a:pPr eaLnBrk="1" fontAlgn="auto" hangingPunct="1">
              <a:spcAft>
                <a:spcPts val="0"/>
              </a:spcAft>
              <a:defRPr/>
            </a:pPr>
            <a:endParaRPr lang="en-US" altLang="en-US" sz="2000" dirty="0"/>
          </a:p>
        </p:txBody>
      </p:sp>
      <p:sp>
        <p:nvSpPr>
          <p:cNvPr id="3" name="TextBox 2">
            <a:extLst>
              <a:ext uri="{FF2B5EF4-FFF2-40B4-BE49-F238E27FC236}">
                <a16:creationId xmlns:a16="http://schemas.microsoft.com/office/drawing/2014/main" id="{D8E6F864-FD57-312C-7273-E3E1576CF64A}"/>
              </a:ext>
            </a:extLst>
          </p:cNvPr>
          <p:cNvSpPr txBox="1"/>
          <p:nvPr/>
        </p:nvSpPr>
        <p:spPr>
          <a:xfrm>
            <a:off x="838200" y="6367368"/>
            <a:ext cx="6102096" cy="400110"/>
          </a:xfrm>
          <a:prstGeom prst="rect">
            <a:avLst/>
          </a:prstGeom>
          <a:noFill/>
        </p:spPr>
        <p:txBody>
          <a:bodyPr wrap="square">
            <a:spAutoFit/>
          </a:bodyPr>
          <a:lstStyle/>
          <a:p>
            <a:r>
              <a:rPr lang="en-US" altLang="en-US" sz="1000" i="1" dirty="0"/>
              <a:t>Levenson JL, </a:t>
            </a:r>
            <a:r>
              <a:rPr lang="en-US" altLang="en-US" sz="1000" i="1" dirty="0" err="1"/>
              <a:t>McClish</a:t>
            </a:r>
            <a:r>
              <a:rPr lang="en-US" altLang="en-US" sz="1000" i="1" dirty="0"/>
              <a:t> DK, </a:t>
            </a:r>
            <a:r>
              <a:rPr lang="en-US" altLang="en-US" sz="1000" i="1" dirty="0" err="1"/>
              <a:t>Dahman</a:t>
            </a:r>
            <a:r>
              <a:rPr lang="en-US" altLang="en-US" sz="1000" i="1" dirty="0"/>
              <a:t> BA, et al. Depression and anxiety in adults with sickle cell disease: The </a:t>
            </a:r>
            <a:r>
              <a:rPr lang="en-US" altLang="en-US" sz="1000" i="1" dirty="0" err="1"/>
              <a:t>PiSCES</a:t>
            </a:r>
            <a:r>
              <a:rPr lang="en-US" altLang="en-US" sz="1000" i="1" dirty="0"/>
              <a:t> Project. Psychosomatic Medicine. 2008;70:192-196.</a:t>
            </a:r>
            <a:endParaRPr lang="en-US" sz="1000" dirty="0"/>
          </a:p>
        </p:txBody>
      </p:sp>
      <p:sp>
        <p:nvSpPr>
          <p:cNvPr id="2" name="TextBox 1"/>
          <p:cNvSpPr txBox="1"/>
          <p:nvPr/>
        </p:nvSpPr>
        <p:spPr>
          <a:xfrm>
            <a:off x="6940296" y="1655211"/>
            <a:ext cx="3176160" cy="2416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900" u="sng" dirty="0"/>
              <a:t>Associated with:</a:t>
            </a:r>
          </a:p>
          <a:p>
            <a:pPr marL="342900" indent="-342900">
              <a:buFont typeface="Arial" panose="020B0604020202020204" pitchFamily="34" charset="0"/>
              <a:buChar char="•"/>
            </a:pPr>
            <a:r>
              <a:rPr lang="en-US" sz="1900" dirty="0"/>
              <a:t>Greater pain sensitivity</a:t>
            </a:r>
          </a:p>
          <a:p>
            <a:pPr marL="342900" indent="-342900">
              <a:buFont typeface="Arial" panose="020B0604020202020204" pitchFamily="34" charset="0"/>
              <a:buChar char="•"/>
            </a:pPr>
            <a:r>
              <a:rPr lang="en-US" sz="1900" dirty="0"/>
              <a:t>Increased health care utilization</a:t>
            </a:r>
          </a:p>
          <a:p>
            <a:pPr marL="342900" indent="-342900">
              <a:buFont typeface="Arial" panose="020B0604020202020204" pitchFamily="34" charset="0"/>
              <a:buChar char="•"/>
            </a:pPr>
            <a:r>
              <a:rPr lang="en-US" sz="1900" dirty="0"/>
              <a:t>Increased somatic symptoms</a:t>
            </a:r>
          </a:p>
          <a:p>
            <a:pPr marL="342900" indent="-342900">
              <a:buFont typeface="Arial" panose="020B0604020202020204" pitchFamily="34" charset="0"/>
              <a:buChar char="•"/>
            </a:pPr>
            <a:r>
              <a:rPr lang="en-US" sz="1900" dirty="0"/>
              <a:t>Sleep disturbance</a:t>
            </a:r>
          </a:p>
          <a:p>
            <a:endParaRPr lang="en-US" dirty="0"/>
          </a:p>
        </p:txBody>
      </p:sp>
    </p:spTree>
    <p:extLst>
      <p:ext uri="{BB962C8B-B14F-4D97-AF65-F5344CB8AC3E}">
        <p14:creationId xmlns:p14="http://schemas.microsoft.com/office/powerpoint/2010/main" val="97637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6F0B-8A9C-BE85-A44E-E26A65A8F63F}"/>
              </a:ext>
            </a:extLst>
          </p:cNvPr>
          <p:cNvSpPr>
            <a:spLocks noGrp="1"/>
          </p:cNvSpPr>
          <p:nvPr>
            <p:ph type="title"/>
          </p:nvPr>
        </p:nvSpPr>
        <p:spPr>
          <a:xfrm>
            <a:off x="677334" y="466035"/>
            <a:ext cx="8596668" cy="1320800"/>
          </a:xfrm>
        </p:spPr>
        <p:txBody>
          <a:bodyPr>
            <a:normAutofit/>
          </a:bodyPr>
          <a:lstStyle/>
          <a:p>
            <a:r>
              <a:rPr lang="en-US" sz="3200" dirty="0"/>
              <a:t>Sickle Cell Disease: A Study in Inequity</a:t>
            </a:r>
          </a:p>
        </p:txBody>
      </p:sp>
      <p:sp>
        <p:nvSpPr>
          <p:cNvPr id="3" name="Content Placeholder 2">
            <a:extLst>
              <a:ext uri="{FF2B5EF4-FFF2-40B4-BE49-F238E27FC236}">
                <a16:creationId xmlns:a16="http://schemas.microsoft.com/office/drawing/2014/main" id="{BFB13A56-CAA7-34CB-E67B-2DFA450938E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DF3CFC0-8302-C3A6-4497-4543642DE5A5}"/>
              </a:ext>
            </a:extLst>
          </p:cNvPr>
          <p:cNvPicPr>
            <a:picLocks noChangeAspect="1"/>
          </p:cNvPicPr>
          <p:nvPr/>
        </p:nvPicPr>
        <p:blipFill>
          <a:blip r:embed="rId2"/>
          <a:stretch>
            <a:fillRect/>
          </a:stretch>
        </p:blipFill>
        <p:spPr>
          <a:xfrm>
            <a:off x="414185" y="1270000"/>
            <a:ext cx="8859818" cy="4668443"/>
          </a:xfrm>
          <a:prstGeom prst="rect">
            <a:avLst/>
          </a:prstGeom>
        </p:spPr>
      </p:pic>
      <p:sp>
        <p:nvSpPr>
          <p:cNvPr id="7" name="TextBox 6">
            <a:extLst>
              <a:ext uri="{FF2B5EF4-FFF2-40B4-BE49-F238E27FC236}">
                <a16:creationId xmlns:a16="http://schemas.microsoft.com/office/drawing/2014/main" id="{CE60A1B8-40B8-B03F-B071-71BE6E1AA579}"/>
              </a:ext>
            </a:extLst>
          </p:cNvPr>
          <p:cNvSpPr txBox="1"/>
          <p:nvPr/>
        </p:nvSpPr>
        <p:spPr>
          <a:xfrm>
            <a:off x="677334" y="6457890"/>
            <a:ext cx="7933944" cy="400110"/>
          </a:xfrm>
          <a:prstGeom prst="rect">
            <a:avLst/>
          </a:prstGeom>
          <a:noFill/>
        </p:spPr>
        <p:txBody>
          <a:bodyPr wrap="square">
            <a:spAutoFit/>
          </a:bodyPr>
          <a:lstStyle/>
          <a:p>
            <a:r>
              <a:rPr lang="en-US" sz="1000" dirty="0"/>
              <a:t>Farooq F, </a:t>
            </a:r>
            <a:r>
              <a:rPr lang="en-US" sz="1000" dirty="0" err="1"/>
              <a:t>Mogayzel</a:t>
            </a:r>
            <a:r>
              <a:rPr lang="en-US" sz="1000" dirty="0"/>
              <a:t> PJ, </a:t>
            </a:r>
            <a:r>
              <a:rPr lang="en-US" sz="1000" dirty="0" err="1"/>
              <a:t>Lanzkron</a:t>
            </a:r>
            <a:r>
              <a:rPr lang="en-US" sz="1000" dirty="0"/>
              <a:t> S, Haywood C, Strouse JJ. Comparison of US Federal a </a:t>
            </a:r>
            <a:r>
              <a:rPr lang="en-US" sz="1000" dirty="0" err="1"/>
              <a:t>nd</a:t>
            </a:r>
            <a:r>
              <a:rPr lang="en-US" sz="1000" dirty="0"/>
              <a:t> Foundation Funding of Research for Sickle Cell Disease and Cystic Fibrosis and Factors Associated With Research Productivity. JAMA </a:t>
            </a:r>
            <a:r>
              <a:rPr lang="en-US" sz="1000" dirty="0" err="1"/>
              <a:t>Netw</a:t>
            </a:r>
            <a:r>
              <a:rPr lang="en-US" sz="1000" dirty="0"/>
              <a:t> Open. 2020;3(3):e201737</a:t>
            </a:r>
          </a:p>
        </p:txBody>
      </p:sp>
    </p:spTree>
    <p:extLst>
      <p:ext uri="{BB962C8B-B14F-4D97-AF65-F5344CB8AC3E}">
        <p14:creationId xmlns:p14="http://schemas.microsoft.com/office/powerpoint/2010/main" val="1745094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4C35-2A1D-4879-BD57-E99FF4FFFF6A}"/>
              </a:ext>
            </a:extLst>
          </p:cNvPr>
          <p:cNvSpPr>
            <a:spLocks noGrp="1"/>
          </p:cNvSpPr>
          <p:nvPr>
            <p:ph type="title"/>
          </p:nvPr>
        </p:nvSpPr>
        <p:spPr>
          <a:xfrm>
            <a:off x="838200" y="365126"/>
            <a:ext cx="7420830" cy="1249830"/>
          </a:xfrm>
        </p:spPr>
        <p:txBody>
          <a:bodyPr>
            <a:normAutofit/>
          </a:bodyPr>
          <a:lstStyle/>
          <a:p>
            <a:r>
              <a:rPr lang="en-US" sz="3200"/>
              <a:t>Sickle Cell Disease: A Study in Inequity</a:t>
            </a:r>
          </a:p>
          <a:p>
            <a:endParaRPr lang="en-US" dirty="0"/>
          </a:p>
        </p:txBody>
      </p:sp>
      <p:sp>
        <p:nvSpPr>
          <p:cNvPr id="3" name="Content Placeholder 2">
            <a:extLst>
              <a:ext uri="{FF2B5EF4-FFF2-40B4-BE49-F238E27FC236}">
                <a16:creationId xmlns:a16="http://schemas.microsoft.com/office/drawing/2014/main" id="{B4531DFF-10D1-4036-B47B-0AADF070534B}"/>
              </a:ext>
            </a:extLst>
          </p:cNvPr>
          <p:cNvSpPr>
            <a:spLocks noGrp="1"/>
          </p:cNvSpPr>
          <p:nvPr>
            <p:ph idx="1"/>
          </p:nvPr>
        </p:nvSpPr>
        <p:spPr>
          <a:xfrm>
            <a:off x="838200" y="1393902"/>
            <a:ext cx="7427026" cy="4783061"/>
          </a:xfrm>
        </p:spPr>
        <p:txBody>
          <a:bodyPr/>
          <a:lstStyle/>
          <a:p>
            <a:r>
              <a:rPr lang="en-US" sz="2000" dirty="0">
                <a:solidFill>
                  <a:schemeClr val="tx1"/>
                </a:solidFill>
              </a:rPr>
              <a:t>A Fraught History</a:t>
            </a:r>
          </a:p>
          <a:p>
            <a:pPr lvl="1"/>
            <a:r>
              <a:rPr lang="en-US" sz="2000" dirty="0">
                <a:solidFill>
                  <a:schemeClr val="tx1"/>
                </a:solidFill>
              </a:rPr>
              <a:t>Inadequate funding for research</a:t>
            </a:r>
          </a:p>
          <a:p>
            <a:pPr lvl="1"/>
            <a:r>
              <a:rPr lang="en-US" sz="2000" dirty="0">
                <a:solidFill>
                  <a:schemeClr val="tx1"/>
                </a:solidFill>
              </a:rPr>
              <a:t>Structural and interpersonal racism &amp; stigma within healthcare system </a:t>
            </a:r>
            <a:r>
              <a:rPr lang="en-US" sz="2000" dirty="0">
                <a:solidFill>
                  <a:schemeClr val="tx1"/>
                </a:solidFill>
                <a:sym typeface="Wingdings" panose="05000000000000000000" pitchFamily="2" charset="2"/>
              </a:rPr>
              <a:t> distrust, stress, avoidance of care</a:t>
            </a:r>
            <a:endParaRPr lang="en-US" sz="2000" dirty="0">
              <a:solidFill>
                <a:schemeClr val="tx1"/>
              </a:solidFill>
            </a:endParaRPr>
          </a:p>
          <a:p>
            <a:pPr lvl="1"/>
            <a:r>
              <a:rPr lang="en-US" sz="2000" dirty="0">
                <a:solidFill>
                  <a:schemeClr val="tx1"/>
                </a:solidFill>
              </a:rPr>
              <a:t>“</a:t>
            </a:r>
            <a:r>
              <a:rPr lang="en-US" sz="2000" dirty="0" err="1">
                <a:solidFill>
                  <a:schemeClr val="tx1"/>
                </a:solidFill>
              </a:rPr>
              <a:t>Sicklers</a:t>
            </a:r>
            <a:r>
              <a:rPr lang="en-US" sz="2000" dirty="0">
                <a:solidFill>
                  <a:schemeClr val="tx1"/>
                </a:solidFill>
              </a:rPr>
              <a:t>” </a:t>
            </a:r>
            <a:r>
              <a:rPr lang="en-US" sz="2000" dirty="0">
                <a:solidFill>
                  <a:schemeClr val="tx1"/>
                </a:solidFill>
                <a:sym typeface="Wingdings" panose="05000000000000000000" pitchFamily="2" charset="2"/>
              </a:rPr>
              <a:t> </a:t>
            </a:r>
            <a:r>
              <a:rPr lang="en-US" sz="2000" dirty="0">
                <a:solidFill>
                  <a:schemeClr val="tx1"/>
                </a:solidFill>
              </a:rPr>
              <a:t>Depersonalization</a:t>
            </a:r>
          </a:p>
          <a:p>
            <a:pPr lvl="1"/>
            <a:r>
              <a:rPr lang="en-US" sz="2000" dirty="0">
                <a:solidFill>
                  <a:schemeClr val="tx1"/>
                </a:solidFill>
              </a:rPr>
              <a:t>“Drug seekers” </a:t>
            </a:r>
            <a:r>
              <a:rPr lang="en-US" sz="2000" dirty="0">
                <a:solidFill>
                  <a:schemeClr val="tx1"/>
                </a:solidFill>
                <a:sym typeface="Wingdings" panose="05000000000000000000" pitchFamily="2" charset="2"/>
              </a:rPr>
              <a:t> perceived as opioid dependent at 2x rate of other pts with chronic non-malignant pain</a:t>
            </a:r>
            <a:endParaRPr lang="en-US" sz="2000" dirty="0">
              <a:solidFill>
                <a:schemeClr val="tx1"/>
              </a:solidFill>
            </a:endParaRPr>
          </a:p>
          <a:p>
            <a:pPr marL="457200" lvl="1" indent="0">
              <a:buNone/>
            </a:pPr>
            <a:endParaRPr lang="en-US" dirty="0"/>
          </a:p>
        </p:txBody>
      </p:sp>
      <p:pic>
        <p:nvPicPr>
          <p:cNvPr id="4" name="Picture 3">
            <a:extLst>
              <a:ext uri="{FF2B5EF4-FFF2-40B4-BE49-F238E27FC236}">
                <a16:creationId xmlns:a16="http://schemas.microsoft.com/office/drawing/2014/main" id="{16B7EF02-7100-4C99-8C9C-CA506F643F15}"/>
              </a:ext>
            </a:extLst>
          </p:cNvPr>
          <p:cNvPicPr>
            <a:picLocks noChangeAspect="1"/>
          </p:cNvPicPr>
          <p:nvPr/>
        </p:nvPicPr>
        <p:blipFill>
          <a:blip r:embed="rId3"/>
          <a:stretch>
            <a:fillRect/>
          </a:stretch>
        </p:blipFill>
        <p:spPr>
          <a:xfrm>
            <a:off x="1076705" y="4706370"/>
            <a:ext cx="10061449" cy="1698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018B4054-3D2C-4FE7-B24E-8F511ADE2C7E}"/>
              </a:ext>
            </a:extLst>
          </p:cNvPr>
          <p:cNvPicPr>
            <a:picLocks noChangeAspect="1"/>
          </p:cNvPicPr>
          <p:nvPr/>
        </p:nvPicPr>
        <p:blipFill>
          <a:blip r:embed="rId4"/>
          <a:stretch>
            <a:fillRect/>
          </a:stretch>
        </p:blipFill>
        <p:spPr>
          <a:xfrm>
            <a:off x="8393871" y="-55048"/>
            <a:ext cx="2959930" cy="4444340"/>
          </a:xfrm>
          <a:prstGeom prst="rect">
            <a:avLst/>
          </a:prstGeom>
        </p:spPr>
      </p:pic>
    </p:spTree>
    <p:extLst>
      <p:ext uri="{BB962C8B-B14F-4D97-AF65-F5344CB8AC3E}">
        <p14:creationId xmlns:p14="http://schemas.microsoft.com/office/powerpoint/2010/main" val="1506298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7AE62-B19B-487A-8B3E-00F8B8E8A311}"/>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E148ACD6-6A59-40D9-A99B-F53A50145F4B}"/>
              </a:ext>
            </a:extLst>
          </p:cNvPr>
          <p:cNvSpPr/>
          <p:nvPr/>
        </p:nvSpPr>
        <p:spPr>
          <a:xfrm>
            <a:off x="474353" y="556442"/>
            <a:ext cx="11166104" cy="5757271"/>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p:spPr>
        <p:style>
          <a:lnRef idx="3">
            <a:schemeClr val="lt1"/>
          </a:lnRef>
          <a:fillRef idx="1">
            <a:schemeClr val="accent3"/>
          </a:fillRef>
          <a:effectRef idx="1">
            <a:schemeClr val="accent3"/>
          </a:effectRef>
          <a:fontRef idx="minor">
            <a:schemeClr val="lt1"/>
          </a:fontRef>
        </p:style>
        <p:txBody>
          <a:bodyPr wrap="square">
            <a:spAutoFit/>
          </a:bodyPr>
          <a:lstStyle/>
          <a:p>
            <a:pPr fontAlgn="base"/>
            <a:r>
              <a:rPr lang="en-US" sz="1600" b="1" cap="all" dirty="0">
                <a:solidFill>
                  <a:srgbClr val="1A1A1A"/>
                </a:solidFill>
                <a:latin typeface="ff-scala-sans-pro"/>
              </a:rPr>
              <a:t>PROPOSED CHANGES TO REDUCE THE IMPACT OF RACISM ON PATIENTS WITH SICKLE CELL DISEASE (SCD) IN THE UNITED STATES.</a:t>
            </a:r>
          </a:p>
          <a:p>
            <a:pPr fontAlgn="base">
              <a:buFont typeface="Arial" panose="020B0604020202020204" pitchFamily="34" charset="0"/>
              <a:buChar char="•"/>
            </a:pPr>
            <a:r>
              <a:rPr lang="en-US" sz="1600" b="1" dirty="0">
                <a:solidFill>
                  <a:srgbClr val="4D4D4D"/>
                </a:solidFill>
                <a:latin typeface="inherit"/>
              </a:rPr>
              <a:t>Reduce the impact of structural racism on patients with SCD.</a:t>
            </a:r>
            <a:endParaRPr lang="en-US" sz="1600" dirty="0">
              <a:solidFill>
                <a:srgbClr val="4D4D4D"/>
              </a:solidFill>
              <a:latin typeface="ff-quadraat-web-pro"/>
            </a:endParaRPr>
          </a:p>
          <a:p>
            <a:pPr fontAlgn="base">
              <a:buFont typeface="Arial" panose="020B0604020202020204" pitchFamily="34" charset="0"/>
              <a:buChar char="•"/>
            </a:pPr>
            <a:r>
              <a:rPr lang="en-US" sz="1600" dirty="0">
                <a:solidFill>
                  <a:srgbClr val="4D4D4D"/>
                </a:solidFill>
                <a:latin typeface="ff-quadraat-web-pro"/>
              </a:rPr>
              <a:t>Implement universal screening for social determinants of health in patients with SCD, using connections to available community and governmental resources.</a:t>
            </a:r>
          </a:p>
          <a:p>
            <a:pPr fontAlgn="base">
              <a:buFont typeface="Arial" panose="020B0604020202020204" pitchFamily="34" charset="0"/>
              <a:buChar char="•"/>
            </a:pPr>
            <a:r>
              <a:rPr lang="en-US" sz="1600" dirty="0">
                <a:solidFill>
                  <a:srgbClr val="4D4D4D"/>
                </a:solidFill>
                <a:latin typeface="ff-quadraat-web-pro"/>
              </a:rPr>
              <a:t>Reintroduce federal funding for comprehensive sickle cell disease centers.</a:t>
            </a:r>
          </a:p>
          <a:p>
            <a:pPr fontAlgn="base">
              <a:buFont typeface="Arial" panose="020B0604020202020204" pitchFamily="34" charset="0"/>
              <a:buChar char="•"/>
            </a:pPr>
            <a:r>
              <a:rPr lang="en-US" sz="1600" dirty="0">
                <a:solidFill>
                  <a:srgbClr val="4D4D4D"/>
                </a:solidFill>
                <a:latin typeface="ff-quadraat-web-pro"/>
              </a:rPr>
              <a:t>Analyze the effect of race and racism on federal funding for disease research.</a:t>
            </a:r>
          </a:p>
          <a:p>
            <a:pPr fontAlgn="base">
              <a:buFont typeface="Arial" panose="020B0604020202020204" pitchFamily="34" charset="0"/>
              <a:buChar char="•"/>
            </a:pPr>
            <a:r>
              <a:rPr lang="en-US" sz="1600" dirty="0">
                <a:solidFill>
                  <a:srgbClr val="4D4D4D"/>
                </a:solidFill>
                <a:latin typeface="ff-quadraat-web-pro"/>
              </a:rPr>
              <a:t>Provide psychosocial support for patients with SCD, including social workers, patient navigators, and psychologists.</a:t>
            </a:r>
          </a:p>
          <a:p>
            <a:pPr fontAlgn="base">
              <a:buFont typeface="Arial" panose="020B0604020202020204" pitchFamily="34" charset="0"/>
              <a:buChar char="•"/>
            </a:pPr>
            <a:r>
              <a:rPr lang="en-US" sz="1600" b="1" dirty="0">
                <a:solidFill>
                  <a:srgbClr val="4D4D4D"/>
                </a:solidFill>
                <a:latin typeface="inherit"/>
              </a:rPr>
              <a:t>Dismantle institutional racism with a focus on SCD.</a:t>
            </a:r>
            <a:endParaRPr lang="en-US" sz="1600" dirty="0">
              <a:solidFill>
                <a:srgbClr val="4D4D4D"/>
              </a:solidFill>
              <a:latin typeface="ff-quadraat-web-pro"/>
            </a:endParaRPr>
          </a:p>
          <a:p>
            <a:pPr fontAlgn="base">
              <a:buFont typeface="Arial" panose="020B0604020202020204" pitchFamily="34" charset="0"/>
              <a:buChar char="•"/>
            </a:pPr>
            <a:r>
              <a:rPr lang="en-US" sz="1600" dirty="0">
                <a:solidFill>
                  <a:srgbClr val="4D4D4D"/>
                </a:solidFill>
                <a:latin typeface="ff-quadraat-web-pro"/>
              </a:rPr>
              <a:t>Develop formal, hospital-based reporting systems similar to those for safety events and quality improvement to document and respond to racist behavior.</a:t>
            </a:r>
          </a:p>
          <a:p>
            <a:pPr fontAlgn="base">
              <a:buFont typeface="Arial" panose="020B0604020202020204" pitchFamily="34" charset="0"/>
              <a:buChar char="•"/>
            </a:pPr>
            <a:r>
              <a:rPr lang="en-US" sz="1600" dirty="0">
                <a:solidFill>
                  <a:srgbClr val="4D4D4D"/>
                </a:solidFill>
                <a:latin typeface="ff-quadraat-web-pro"/>
              </a:rPr>
              <a:t>Include patients with SCD or their advocates on antiracism task forces.</a:t>
            </a:r>
          </a:p>
          <a:p>
            <a:pPr fontAlgn="base">
              <a:buFont typeface="Arial" panose="020B0604020202020204" pitchFamily="34" charset="0"/>
              <a:buChar char="•"/>
            </a:pPr>
            <a:r>
              <a:rPr lang="en-US" sz="1600" dirty="0">
                <a:solidFill>
                  <a:srgbClr val="4D4D4D"/>
                </a:solidFill>
                <a:latin typeface="ff-quadraat-web-pro"/>
              </a:rPr>
              <a:t>Institute SCD-specific pain-management protocols to reduce the time to opiate administration and to improve health outcomes.</a:t>
            </a:r>
          </a:p>
          <a:p>
            <a:pPr fontAlgn="base">
              <a:buFont typeface="Arial" panose="020B0604020202020204" pitchFamily="34" charset="0"/>
              <a:buChar char="•"/>
            </a:pPr>
            <a:r>
              <a:rPr lang="en-US" sz="1600" dirty="0">
                <a:solidFill>
                  <a:srgbClr val="4D4D4D"/>
                </a:solidFill>
                <a:latin typeface="ff-quadraat-web-pro"/>
              </a:rPr>
              <a:t>Empower patients with SCD to safely report concerns about racism or inequity.</a:t>
            </a:r>
          </a:p>
          <a:p>
            <a:pPr fontAlgn="base">
              <a:buFont typeface="Arial" panose="020B0604020202020204" pitchFamily="34" charset="0"/>
              <a:buChar char="•"/>
            </a:pPr>
            <a:r>
              <a:rPr lang="en-US" sz="1600" b="1" dirty="0">
                <a:solidFill>
                  <a:srgbClr val="4D4D4D"/>
                </a:solidFill>
                <a:latin typeface="inherit"/>
              </a:rPr>
              <a:t>Address interpersonal racism with patients and colleagues.</a:t>
            </a:r>
            <a:endParaRPr lang="en-US" sz="1600" dirty="0">
              <a:solidFill>
                <a:srgbClr val="4D4D4D"/>
              </a:solidFill>
              <a:latin typeface="ff-quadraat-web-pro"/>
            </a:endParaRPr>
          </a:p>
          <a:p>
            <a:pPr fontAlgn="base">
              <a:buFont typeface="Arial" panose="020B0604020202020204" pitchFamily="34" charset="0"/>
              <a:buChar char="•"/>
            </a:pPr>
            <a:r>
              <a:rPr lang="en-US" sz="1600" dirty="0">
                <a:solidFill>
                  <a:srgbClr val="4D4D4D"/>
                </a:solidFill>
                <a:latin typeface="ff-quadraat-web-pro"/>
              </a:rPr>
              <a:t>Speak explicitly about race within and across medical teams, with a focus on experiences of patients with SCD.</a:t>
            </a:r>
          </a:p>
          <a:p>
            <a:pPr fontAlgn="base">
              <a:buFont typeface="Arial" panose="020B0604020202020204" pitchFamily="34" charset="0"/>
              <a:buChar char="•"/>
            </a:pPr>
            <a:r>
              <a:rPr lang="en-US" sz="1600" dirty="0">
                <a:solidFill>
                  <a:srgbClr val="4D4D4D"/>
                </a:solidFill>
                <a:latin typeface="ff-quadraat-web-pro"/>
              </a:rPr>
              <a:t>Develop partnerships with patients and recognize their ability to educate providers about the impact of race and racism on their health care experiences.</a:t>
            </a:r>
          </a:p>
          <a:p>
            <a:pPr fontAlgn="base">
              <a:buFont typeface="Arial" panose="020B0604020202020204" pitchFamily="34" charset="0"/>
              <a:buChar char="•"/>
            </a:pPr>
            <a:r>
              <a:rPr lang="en-US" sz="1600" dirty="0">
                <a:solidFill>
                  <a:srgbClr val="4D4D4D"/>
                </a:solidFill>
                <a:latin typeface="ff-quadraat-web-pro"/>
              </a:rPr>
              <a:t>Implement mandatory annual racial implicit bias training for all clinicians in a supportive environment.</a:t>
            </a:r>
          </a:p>
          <a:p>
            <a:pPr fontAlgn="base">
              <a:buFont typeface="Arial" panose="020B0604020202020204" pitchFamily="34" charset="0"/>
              <a:buChar char="•"/>
            </a:pPr>
            <a:r>
              <a:rPr lang="en-US" sz="1600" dirty="0">
                <a:solidFill>
                  <a:srgbClr val="4D4D4D"/>
                </a:solidFill>
                <a:latin typeface="ff-quadraat-web-pro"/>
              </a:rPr>
              <a:t>Practice mindfulness and self-reflection in the care of patients with SCD, recognizing that everyone has biases.</a:t>
            </a:r>
          </a:p>
          <a:p>
            <a:pPr fontAlgn="base">
              <a:buFont typeface="Arial" panose="020B0604020202020204" pitchFamily="34" charset="0"/>
              <a:buChar char="•"/>
            </a:pPr>
            <a:r>
              <a:rPr lang="en-US" sz="1600" dirty="0">
                <a:solidFill>
                  <a:srgbClr val="4D4D4D"/>
                </a:solidFill>
                <a:latin typeface="ff-quadraat-web-pro"/>
              </a:rPr>
              <a:t>Stop using the word “</a:t>
            </a:r>
            <a:r>
              <a:rPr lang="en-US" sz="1600" dirty="0" err="1">
                <a:solidFill>
                  <a:srgbClr val="4D4D4D"/>
                </a:solidFill>
                <a:latin typeface="ff-quadraat-web-pro"/>
              </a:rPr>
              <a:t>sickler</a:t>
            </a:r>
            <a:r>
              <a:rPr lang="en-US" sz="1600" dirty="0">
                <a:solidFill>
                  <a:srgbClr val="4D4D4D"/>
                </a:solidFill>
                <a:latin typeface="ff-quadraat-web-pro"/>
              </a:rPr>
              <a:t>,” and educate colleagues who use it.</a:t>
            </a:r>
          </a:p>
          <a:p>
            <a:pPr fontAlgn="base">
              <a:buFont typeface="Arial" panose="020B0604020202020204" pitchFamily="34" charset="0"/>
              <a:buChar char="•"/>
            </a:pPr>
            <a:r>
              <a:rPr lang="en-US" sz="1600" dirty="0">
                <a:solidFill>
                  <a:srgbClr val="4D4D4D"/>
                </a:solidFill>
                <a:latin typeface="ff-quadraat-web-pro"/>
              </a:rPr>
              <a:t>Create safe spaces for all health care workers to discuss race and racism and to report events when they happen.</a:t>
            </a:r>
            <a:endParaRPr lang="en-US" sz="1600" b="0" i="0" dirty="0">
              <a:solidFill>
                <a:srgbClr val="4D4D4D"/>
              </a:solidFill>
              <a:effectLst/>
              <a:latin typeface="ff-quadraat-web-pro"/>
            </a:endParaRPr>
          </a:p>
        </p:txBody>
      </p:sp>
    </p:spTree>
    <p:extLst>
      <p:ext uri="{BB962C8B-B14F-4D97-AF65-F5344CB8AC3E}">
        <p14:creationId xmlns:p14="http://schemas.microsoft.com/office/powerpoint/2010/main" val="91398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8AD6-C85D-4371-A1DE-D7DC89114191}"/>
              </a:ext>
            </a:extLst>
          </p:cNvPr>
          <p:cNvSpPr>
            <a:spLocks noGrp="1"/>
          </p:cNvSpPr>
          <p:nvPr>
            <p:ph type="title"/>
          </p:nvPr>
        </p:nvSpPr>
        <p:spPr>
          <a:xfrm>
            <a:off x="1075766" y="683311"/>
            <a:ext cx="2988234" cy="4480726"/>
          </a:xfrm>
        </p:spPr>
        <p:txBody>
          <a:bodyPr>
            <a:normAutofit/>
          </a:bodyPr>
          <a:lstStyle/>
          <a:p>
            <a:pPr algn="r"/>
            <a:r>
              <a:rPr lang="en-US" sz="6600" dirty="0"/>
              <a:t>Outline</a:t>
            </a:r>
          </a:p>
        </p:txBody>
      </p:sp>
      <p:sp>
        <p:nvSpPr>
          <p:cNvPr id="3" name="Content Placeholder 2">
            <a:extLst>
              <a:ext uri="{FF2B5EF4-FFF2-40B4-BE49-F238E27FC236}">
                <a16:creationId xmlns:a16="http://schemas.microsoft.com/office/drawing/2014/main" id="{F42DB36C-FFD5-4B56-8117-1A6E30B1C05D}"/>
              </a:ext>
            </a:extLst>
          </p:cNvPr>
          <p:cNvSpPr>
            <a:spLocks noGrp="1"/>
          </p:cNvSpPr>
          <p:nvPr>
            <p:ph idx="1"/>
          </p:nvPr>
        </p:nvSpPr>
        <p:spPr>
          <a:xfrm>
            <a:off x="1253868" y="1940660"/>
            <a:ext cx="6607432" cy="3560260"/>
          </a:xfrm>
        </p:spPr>
        <p:txBody>
          <a:bodyPr anchor="ctr">
            <a:normAutofit/>
          </a:bodyPr>
          <a:lstStyle/>
          <a:p>
            <a:r>
              <a:rPr lang="en-US" sz="2400" dirty="0">
                <a:solidFill>
                  <a:schemeClr val="tx1"/>
                </a:solidFill>
              </a:rPr>
              <a:t>Quality of Life/Psychosocial Aspects of SCD</a:t>
            </a:r>
          </a:p>
          <a:p>
            <a:r>
              <a:rPr lang="en-US" sz="2400" dirty="0">
                <a:solidFill>
                  <a:srgbClr val="FF0000"/>
                </a:solidFill>
              </a:rPr>
              <a:t>Literature in SCD + Palliative Care</a:t>
            </a:r>
            <a:endParaRPr lang="en-US" dirty="0">
              <a:solidFill>
                <a:srgbClr val="FF0000"/>
              </a:solidFill>
            </a:endParaRPr>
          </a:p>
          <a:p>
            <a:r>
              <a:rPr lang="en-US" sz="2400" dirty="0">
                <a:solidFill>
                  <a:schemeClr val="tx1"/>
                </a:solidFill>
              </a:rPr>
              <a:t>Role(s) For Palliative Care</a:t>
            </a:r>
          </a:p>
          <a:p>
            <a:r>
              <a:rPr lang="en-US" sz="2400" dirty="0">
                <a:solidFill>
                  <a:schemeClr val="tx1"/>
                </a:solidFill>
              </a:rPr>
              <a:t>Next Steps</a:t>
            </a:r>
          </a:p>
        </p:txBody>
      </p:sp>
    </p:spTree>
    <p:extLst>
      <p:ext uri="{BB962C8B-B14F-4D97-AF65-F5344CB8AC3E}">
        <p14:creationId xmlns:p14="http://schemas.microsoft.com/office/powerpoint/2010/main" val="351955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55317-A4E1-0754-BB6E-11A8F2D37F84}"/>
              </a:ext>
            </a:extLst>
          </p:cNvPr>
          <p:cNvSpPr>
            <a:spLocks noGrp="1"/>
          </p:cNvSpPr>
          <p:nvPr>
            <p:ph type="title"/>
          </p:nvPr>
        </p:nvSpPr>
        <p:spPr>
          <a:xfrm>
            <a:off x="677333" y="509239"/>
            <a:ext cx="7777119" cy="1320800"/>
          </a:xfrm>
        </p:spPr>
        <p:txBody>
          <a:bodyPr>
            <a:normAutofit/>
          </a:bodyPr>
          <a:lstStyle/>
          <a:p>
            <a:r>
              <a:rPr lang="en-US" dirty="0"/>
              <a:t>Let’s just say the literature is very… limited. </a:t>
            </a:r>
          </a:p>
        </p:txBody>
      </p:sp>
      <p:sp>
        <p:nvSpPr>
          <p:cNvPr id="3" name="Content Placeholder 2">
            <a:extLst>
              <a:ext uri="{FF2B5EF4-FFF2-40B4-BE49-F238E27FC236}">
                <a16:creationId xmlns:a16="http://schemas.microsoft.com/office/drawing/2014/main" id="{5F054CDD-AE60-C39C-832B-270B89514AE5}"/>
              </a:ext>
            </a:extLst>
          </p:cNvPr>
          <p:cNvSpPr>
            <a:spLocks noGrp="1"/>
          </p:cNvSpPr>
          <p:nvPr>
            <p:ph idx="1"/>
          </p:nvPr>
        </p:nvSpPr>
        <p:spPr>
          <a:xfrm>
            <a:off x="677334" y="2160589"/>
            <a:ext cx="8346745" cy="3880773"/>
          </a:xfrm>
        </p:spPr>
        <p:txBody>
          <a:bodyPr vert="horz" lIns="91440" tIns="45720" rIns="91440" bIns="45720" rtlCol="0" anchor="t">
            <a:normAutofit/>
          </a:bodyPr>
          <a:lstStyle/>
          <a:p>
            <a:r>
              <a:rPr lang="en-US" sz="2400" dirty="0">
                <a:solidFill>
                  <a:schemeClr val="tx1"/>
                </a:solidFill>
              </a:rPr>
              <a:t>PubMed in 2020  </a:t>
            </a:r>
            <a:r>
              <a:rPr lang="en-US" sz="2400" dirty="0">
                <a:solidFill>
                  <a:schemeClr val="tx1"/>
                </a:solidFill>
                <a:sym typeface="Wingdings" panose="05000000000000000000" pitchFamily="2" charset="2"/>
              </a:rPr>
              <a:t> 6</a:t>
            </a:r>
            <a:r>
              <a:rPr lang="en-US" sz="2400" dirty="0">
                <a:solidFill>
                  <a:schemeClr val="tx1"/>
                </a:solidFill>
              </a:rPr>
              <a:t> articles matching search terms sickle cell disease AND palliative care </a:t>
            </a:r>
            <a:r>
              <a:rPr lang="en-US" sz="2400" dirty="0">
                <a:solidFill>
                  <a:schemeClr val="tx1"/>
                </a:solidFill>
                <a:sym typeface="Wingdings" panose="05000000000000000000" pitchFamily="2" charset="2"/>
              </a:rPr>
              <a:t> several opinion pieces, 1 case report, minimal research</a:t>
            </a:r>
            <a:endParaRPr lang="en-US" sz="2400" dirty="0">
              <a:solidFill>
                <a:schemeClr val="tx1"/>
              </a:solidFill>
            </a:endParaRPr>
          </a:p>
          <a:p>
            <a:r>
              <a:rPr lang="en-US" sz="2400" dirty="0">
                <a:solidFill>
                  <a:schemeClr val="tx1"/>
                </a:solidFill>
              </a:rPr>
              <a:t>Today </a:t>
            </a:r>
            <a:r>
              <a:rPr lang="en-US" sz="2400" dirty="0">
                <a:solidFill>
                  <a:schemeClr val="tx1"/>
                </a:solidFill>
                <a:sym typeface="Wingdings" panose="05000000000000000000" pitchFamily="2" charset="2"/>
              </a:rPr>
              <a:t> 7 articles </a:t>
            </a:r>
            <a:endParaRPr lang="en-US" sz="2400" dirty="0">
              <a:solidFill>
                <a:schemeClr val="tx1"/>
              </a:solidFill>
            </a:endParaRPr>
          </a:p>
          <a:p>
            <a:r>
              <a:rPr lang="en-US" sz="2400" i="1" dirty="0">
                <a:solidFill>
                  <a:schemeClr val="tx1"/>
                </a:solidFill>
                <a:sym typeface="Wingdings" panose="05000000000000000000" pitchFamily="2" charset="2"/>
              </a:rPr>
              <a:t>By comparison, a similar search for cystic fibrosis AND palliative care results in 175 articles </a:t>
            </a:r>
            <a:endParaRPr lang="en-US" sz="2400" i="1" dirty="0">
              <a:solidFill>
                <a:schemeClr val="tx1"/>
              </a:solidFill>
            </a:endParaRPr>
          </a:p>
        </p:txBody>
      </p:sp>
    </p:spTree>
    <p:extLst>
      <p:ext uri="{BB962C8B-B14F-4D97-AF65-F5344CB8AC3E}">
        <p14:creationId xmlns:p14="http://schemas.microsoft.com/office/powerpoint/2010/main" val="316596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Disclosure Slide</a:t>
            </a:r>
          </a:p>
        </p:txBody>
      </p:sp>
      <p:sp>
        <p:nvSpPr>
          <p:cNvPr id="3" name="Content Placeholder 2"/>
          <p:cNvSpPr>
            <a:spLocks noGrp="1"/>
          </p:cNvSpPr>
          <p:nvPr>
            <p:ph idx="1"/>
          </p:nvPr>
        </p:nvSpPr>
        <p:spPr/>
        <p:txBody>
          <a:bodyPr>
            <a:normAutofit/>
          </a:bodyPr>
          <a:lstStyle/>
          <a:p>
            <a:r>
              <a:rPr lang="en-US" sz="3600" dirty="0"/>
              <a:t>I have no relevant financial or non-financial disclosures to report related to the content of this presentation. </a:t>
            </a:r>
          </a:p>
        </p:txBody>
      </p:sp>
    </p:spTree>
    <p:extLst>
      <p:ext uri="{BB962C8B-B14F-4D97-AF65-F5344CB8AC3E}">
        <p14:creationId xmlns:p14="http://schemas.microsoft.com/office/powerpoint/2010/main" val="244640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2862-70FB-E4D8-E8EA-A494ED75F656}"/>
              </a:ext>
            </a:extLst>
          </p:cNvPr>
          <p:cNvSpPr>
            <a:spLocks noGrp="1"/>
          </p:cNvSpPr>
          <p:nvPr>
            <p:ph type="title"/>
          </p:nvPr>
        </p:nvSpPr>
        <p:spPr/>
        <p:txBody>
          <a:bodyPr>
            <a:normAutofit fontScale="90000"/>
          </a:bodyPr>
          <a:lstStyle/>
          <a:p>
            <a:r>
              <a:rPr lang="en-US" b="1" i="0" dirty="0">
                <a:solidFill>
                  <a:schemeClr val="tx1"/>
                </a:solidFill>
                <a:effectLst/>
              </a:rPr>
              <a:t>Acute Care Utilization at End of Life in Sickle Cell Disease: Highlighting the Need for a Palliative Approach</a:t>
            </a:r>
            <a:br>
              <a:rPr lang="en-US" b="1" i="0" dirty="0">
                <a:solidFill>
                  <a:schemeClr val="tx1"/>
                </a:solidFill>
                <a:effectLst/>
              </a:rPr>
            </a:br>
            <a:br>
              <a:rPr lang="en-US" b="0" i="0" dirty="0">
                <a:solidFill>
                  <a:schemeClr val="tx1"/>
                </a:solidFill>
                <a:effectLst/>
              </a:rPr>
            </a:br>
            <a:endParaRPr lang="en-US" dirty="0">
              <a:solidFill>
                <a:schemeClr val="tx1"/>
              </a:solidFill>
            </a:endParaRPr>
          </a:p>
        </p:txBody>
      </p:sp>
      <p:sp>
        <p:nvSpPr>
          <p:cNvPr id="3" name="Content Placeholder 2">
            <a:extLst>
              <a:ext uri="{FF2B5EF4-FFF2-40B4-BE49-F238E27FC236}">
                <a16:creationId xmlns:a16="http://schemas.microsoft.com/office/drawing/2014/main" id="{01F90EC2-A3BB-2D79-D96B-882E5F700693}"/>
              </a:ext>
            </a:extLst>
          </p:cNvPr>
          <p:cNvSpPr>
            <a:spLocks noGrp="1"/>
          </p:cNvSpPr>
          <p:nvPr>
            <p:ph idx="1"/>
          </p:nvPr>
        </p:nvSpPr>
        <p:spPr>
          <a:xfrm>
            <a:off x="677334" y="2377440"/>
            <a:ext cx="5672005" cy="3663922"/>
          </a:xfrm>
        </p:spPr>
        <p:txBody>
          <a:bodyPr>
            <a:normAutofit fontScale="77500" lnSpcReduction="20000"/>
          </a:bodyPr>
          <a:lstStyle/>
          <a:p>
            <a:r>
              <a:rPr lang="en-US" sz="2800" b="0" i="0" dirty="0">
                <a:solidFill>
                  <a:schemeClr val="tx1"/>
                </a:solidFill>
                <a:effectLst/>
                <a:latin typeface="+mj-lt"/>
              </a:rPr>
              <a:t>Examined 486 deaths (2006 – 2015)</a:t>
            </a:r>
          </a:p>
          <a:p>
            <a:r>
              <a:rPr lang="en-US" sz="2800" dirty="0">
                <a:solidFill>
                  <a:schemeClr val="tx1"/>
                </a:solidFill>
                <a:latin typeface="+mj-lt"/>
              </a:rPr>
              <a:t>Median age of death 45 years</a:t>
            </a:r>
          </a:p>
          <a:p>
            <a:r>
              <a:rPr lang="en-US" sz="2800" b="0" i="0" dirty="0">
                <a:solidFill>
                  <a:schemeClr val="tx1"/>
                </a:solidFill>
                <a:effectLst/>
                <a:latin typeface="+mj-lt"/>
              </a:rPr>
              <a:t>6</a:t>
            </a:r>
            <a:r>
              <a:rPr lang="en-US" sz="2800" dirty="0">
                <a:solidFill>
                  <a:schemeClr val="tx1"/>
                </a:solidFill>
                <a:latin typeface="+mj-lt"/>
              </a:rPr>
              <a:t>3% died in the hospital, 15% in the emergency department</a:t>
            </a:r>
          </a:p>
          <a:p>
            <a:r>
              <a:rPr lang="en-US" sz="2800" b="0" i="0" dirty="0">
                <a:solidFill>
                  <a:schemeClr val="tx1"/>
                </a:solidFill>
                <a:effectLst/>
                <a:latin typeface="+mj-lt"/>
              </a:rPr>
              <a:t>Pts hospitalized for 42 days in last year of life (over 5 admissions)</a:t>
            </a:r>
          </a:p>
          <a:p>
            <a:r>
              <a:rPr lang="en-US" sz="2800" dirty="0">
                <a:solidFill>
                  <a:schemeClr val="tx1"/>
                </a:solidFill>
                <a:latin typeface="+mj-lt"/>
              </a:rPr>
              <a:t>Month before death </a:t>
            </a:r>
            <a:r>
              <a:rPr lang="en-US" sz="2800" dirty="0">
                <a:solidFill>
                  <a:schemeClr val="tx1"/>
                </a:solidFill>
                <a:latin typeface="+mj-lt"/>
                <a:sym typeface="Wingdings" panose="05000000000000000000" pitchFamily="2" charset="2"/>
              </a:rPr>
              <a:t> </a:t>
            </a:r>
            <a:r>
              <a:rPr lang="en-US" sz="2800" dirty="0">
                <a:solidFill>
                  <a:schemeClr val="tx1"/>
                </a:solidFill>
                <a:latin typeface="+mj-lt"/>
              </a:rPr>
              <a:t>acute care utilization sharply increased</a:t>
            </a:r>
          </a:p>
          <a:p>
            <a:r>
              <a:rPr lang="en-US" sz="2800" dirty="0">
                <a:solidFill>
                  <a:schemeClr val="tx1"/>
                </a:solidFill>
                <a:latin typeface="+mj-lt"/>
              </a:rPr>
              <a:t>Highlights need for advance care planning</a:t>
            </a:r>
            <a:br>
              <a:rPr lang="en-US" b="0" i="0" dirty="0">
                <a:solidFill>
                  <a:srgbClr val="212121"/>
                </a:solidFill>
                <a:effectLst/>
                <a:latin typeface="BlinkMacSystemFont"/>
              </a:rPr>
            </a:br>
            <a:endParaRPr lang="en-US" dirty="0"/>
          </a:p>
        </p:txBody>
      </p:sp>
      <p:sp>
        <p:nvSpPr>
          <p:cNvPr id="5" name="TextBox 4">
            <a:extLst>
              <a:ext uri="{FF2B5EF4-FFF2-40B4-BE49-F238E27FC236}">
                <a16:creationId xmlns:a16="http://schemas.microsoft.com/office/drawing/2014/main" id="{056DBE5F-6834-3740-6217-A42B5DDA9074}"/>
              </a:ext>
            </a:extLst>
          </p:cNvPr>
          <p:cNvSpPr txBox="1"/>
          <p:nvPr/>
        </p:nvSpPr>
        <p:spPr>
          <a:xfrm>
            <a:off x="456137" y="6205728"/>
            <a:ext cx="6702651" cy="577081"/>
          </a:xfrm>
          <a:prstGeom prst="rect">
            <a:avLst/>
          </a:prstGeom>
          <a:noFill/>
        </p:spPr>
        <p:txBody>
          <a:bodyPr wrap="square">
            <a:spAutoFit/>
          </a:bodyPr>
          <a:lstStyle/>
          <a:p>
            <a:pPr algn="l"/>
            <a:r>
              <a:rPr lang="en-US" sz="1050" b="0" i="0" dirty="0">
                <a:solidFill>
                  <a:srgbClr val="212121"/>
                </a:solidFill>
                <a:effectLst/>
                <a:latin typeface="BlinkMacSystemFont"/>
              </a:rPr>
              <a:t>Johnston EE, Adesina OO, Alvarez E, Amato H, </a:t>
            </a:r>
            <a:r>
              <a:rPr lang="en-US" sz="1050" b="0" i="0" dirty="0" err="1">
                <a:solidFill>
                  <a:srgbClr val="212121"/>
                </a:solidFill>
                <a:effectLst/>
                <a:latin typeface="BlinkMacSystemFont"/>
              </a:rPr>
              <a:t>Paulukonis</a:t>
            </a:r>
            <a:r>
              <a:rPr lang="en-US" sz="1050" b="0" i="0" dirty="0">
                <a:solidFill>
                  <a:srgbClr val="212121"/>
                </a:solidFill>
                <a:effectLst/>
                <a:latin typeface="BlinkMacSystemFont"/>
              </a:rPr>
              <a:t> S, Nichols A, Chamberlain LJ, Bhatia S. Acute Care Utilization at End of Life in Sickle Cell Disease: Highlighting the Need for a Palliative Approach. J </a:t>
            </a:r>
            <a:r>
              <a:rPr lang="en-US" sz="1050" b="0" i="0" dirty="0" err="1">
                <a:solidFill>
                  <a:srgbClr val="212121"/>
                </a:solidFill>
                <a:effectLst/>
                <a:latin typeface="BlinkMacSystemFont"/>
              </a:rPr>
              <a:t>Palliat</a:t>
            </a:r>
            <a:r>
              <a:rPr lang="en-US" sz="1050" b="0" i="0" dirty="0">
                <a:solidFill>
                  <a:srgbClr val="212121"/>
                </a:solidFill>
                <a:effectLst/>
                <a:latin typeface="BlinkMacSystemFont"/>
              </a:rPr>
              <a:t> Med. 2020 Jan;23(1):24-32. </a:t>
            </a:r>
            <a:r>
              <a:rPr lang="en-US" sz="1050" b="0" i="0" dirty="0" err="1">
                <a:solidFill>
                  <a:srgbClr val="212121"/>
                </a:solidFill>
                <a:effectLst/>
                <a:latin typeface="BlinkMacSystemFont"/>
              </a:rPr>
              <a:t>doi</a:t>
            </a:r>
            <a:r>
              <a:rPr lang="en-US" sz="1050" b="0" i="0" dirty="0">
                <a:solidFill>
                  <a:srgbClr val="212121"/>
                </a:solidFill>
                <a:effectLst/>
                <a:latin typeface="BlinkMacSystemFont"/>
              </a:rPr>
              <a:t>: 10.1089/jpm.2018.0649. </a:t>
            </a:r>
            <a:r>
              <a:rPr lang="en-US" sz="1050" b="0" i="0" dirty="0" err="1">
                <a:solidFill>
                  <a:srgbClr val="212121"/>
                </a:solidFill>
                <a:effectLst/>
                <a:latin typeface="BlinkMacSystemFont"/>
              </a:rPr>
              <a:t>Epub</a:t>
            </a:r>
            <a:r>
              <a:rPr lang="en-US" sz="1050" b="0" i="0" dirty="0">
                <a:solidFill>
                  <a:srgbClr val="212121"/>
                </a:solidFill>
                <a:effectLst/>
                <a:latin typeface="BlinkMacSystemFont"/>
              </a:rPr>
              <a:t> 2019 Aug 7. PMID: 31390292.</a:t>
            </a:r>
          </a:p>
        </p:txBody>
      </p:sp>
      <p:pic>
        <p:nvPicPr>
          <p:cNvPr id="7" name="Picture 6">
            <a:extLst>
              <a:ext uri="{FF2B5EF4-FFF2-40B4-BE49-F238E27FC236}">
                <a16:creationId xmlns:a16="http://schemas.microsoft.com/office/drawing/2014/main" id="{2292177B-B9C3-6F67-6EFD-0FC1D5C43335}"/>
              </a:ext>
            </a:extLst>
          </p:cNvPr>
          <p:cNvPicPr>
            <a:picLocks noChangeAspect="1"/>
          </p:cNvPicPr>
          <p:nvPr/>
        </p:nvPicPr>
        <p:blipFill>
          <a:blip r:embed="rId3"/>
          <a:stretch>
            <a:fillRect/>
          </a:stretch>
        </p:blipFill>
        <p:spPr>
          <a:xfrm>
            <a:off x="6454357" y="2377440"/>
            <a:ext cx="5639289" cy="31016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7333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E9CD-F55A-796D-DF49-688B77EE8550}"/>
              </a:ext>
            </a:extLst>
          </p:cNvPr>
          <p:cNvSpPr>
            <a:spLocks noGrp="1"/>
          </p:cNvSpPr>
          <p:nvPr>
            <p:ph type="title"/>
          </p:nvPr>
        </p:nvSpPr>
        <p:spPr/>
        <p:txBody>
          <a:bodyPr>
            <a:normAutofit fontScale="90000"/>
          </a:bodyPr>
          <a:lstStyle/>
          <a:p>
            <a:r>
              <a:rPr lang="en-US" b="1" i="0" dirty="0">
                <a:solidFill>
                  <a:schemeClr val="tx1"/>
                </a:solidFill>
                <a:effectLst/>
              </a:rPr>
              <a:t>Inpatient palliative care use by patients with sickle cell disease: a retrospective cross-sectional study</a:t>
            </a:r>
            <a:br>
              <a:rPr lang="en-US" b="1" i="0" dirty="0">
                <a:solidFill>
                  <a:schemeClr val="tx1"/>
                </a:solidFill>
                <a:effectLst/>
              </a:rPr>
            </a:br>
            <a:br>
              <a:rPr lang="en-US" b="0" i="0" dirty="0">
                <a:solidFill>
                  <a:schemeClr val="tx1"/>
                </a:solidFill>
                <a:effectLst/>
              </a:rPr>
            </a:br>
            <a:endParaRPr lang="en-US" dirty="0">
              <a:solidFill>
                <a:schemeClr val="tx1"/>
              </a:solidFill>
            </a:endParaRPr>
          </a:p>
        </p:txBody>
      </p:sp>
      <p:sp>
        <p:nvSpPr>
          <p:cNvPr id="3" name="Content Placeholder 2">
            <a:extLst>
              <a:ext uri="{FF2B5EF4-FFF2-40B4-BE49-F238E27FC236}">
                <a16:creationId xmlns:a16="http://schemas.microsoft.com/office/drawing/2014/main" id="{3D7A81AA-C67E-1513-1D6D-DB24D903C9EE}"/>
              </a:ext>
            </a:extLst>
          </p:cNvPr>
          <p:cNvSpPr>
            <a:spLocks noGrp="1"/>
          </p:cNvSpPr>
          <p:nvPr>
            <p:ph idx="1"/>
          </p:nvPr>
        </p:nvSpPr>
        <p:spPr>
          <a:xfrm>
            <a:off x="677334" y="2308485"/>
            <a:ext cx="6997630" cy="3939915"/>
          </a:xfrm>
        </p:spPr>
        <p:txBody>
          <a:bodyPr>
            <a:normAutofit lnSpcReduction="10000"/>
          </a:bodyPr>
          <a:lstStyle/>
          <a:p>
            <a:r>
              <a:rPr lang="en-US" sz="2400" dirty="0">
                <a:solidFill>
                  <a:schemeClr val="tx1"/>
                </a:solidFill>
              </a:rPr>
              <a:t>Utilized national data to assess use of PC during SCD-related hospitalizations (2008-2017)</a:t>
            </a:r>
          </a:p>
          <a:p>
            <a:r>
              <a:rPr lang="en-US" sz="2400" dirty="0">
                <a:solidFill>
                  <a:schemeClr val="tx1"/>
                </a:solidFill>
              </a:rPr>
              <a:t>Only 0.45% of hospitalizations received PC service </a:t>
            </a:r>
          </a:p>
          <a:p>
            <a:r>
              <a:rPr lang="en-US" sz="2400" dirty="0">
                <a:solidFill>
                  <a:schemeClr val="tx1"/>
                </a:solidFill>
              </a:rPr>
              <a:t>Rate of utilization increased over study period, higher in terminal hospitalizations</a:t>
            </a:r>
          </a:p>
          <a:p>
            <a:r>
              <a:rPr lang="en-US" sz="2400" dirty="0">
                <a:solidFill>
                  <a:schemeClr val="tx1"/>
                </a:solidFill>
              </a:rPr>
              <a:t>Use of inpatient PC higher in older, NH white, male, higher income, sicker patients at more urban hospitals </a:t>
            </a:r>
          </a:p>
          <a:p>
            <a:endParaRPr lang="en-US" sz="2400" dirty="0"/>
          </a:p>
        </p:txBody>
      </p:sp>
      <p:sp>
        <p:nvSpPr>
          <p:cNvPr id="5" name="TextBox 4">
            <a:extLst>
              <a:ext uri="{FF2B5EF4-FFF2-40B4-BE49-F238E27FC236}">
                <a16:creationId xmlns:a16="http://schemas.microsoft.com/office/drawing/2014/main" id="{7498D487-78F7-D458-2138-04ED84F2F2EA}"/>
              </a:ext>
            </a:extLst>
          </p:cNvPr>
          <p:cNvSpPr txBox="1"/>
          <p:nvPr/>
        </p:nvSpPr>
        <p:spPr>
          <a:xfrm>
            <a:off x="505129" y="6192253"/>
            <a:ext cx="6100996" cy="553998"/>
          </a:xfrm>
          <a:prstGeom prst="rect">
            <a:avLst/>
          </a:prstGeom>
          <a:noFill/>
        </p:spPr>
        <p:txBody>
          <a:bodyPr wrap="square">
            <a:spAutoFit/>
          </a:bodyPr>
          <a:lstStyle/>
          <a:p>
            <a:r>
              <a:rPr lang="en-US" sz="1000" b="0" i="0" dirty="0">
                <a:solidFill>
                  <a:srgbClr val="212121"/>
                </a:solidFill>
                <a:effectLst/>
                <a:latin typeface="BlinkMacSystemFont"/>
              </a:rPr>
              <a:t>Nwogu-</a:t>
            </a:r>
            <a:r>
              <a:rPr lang="en-US" sz="1000" b="0" i="0" dirty="0" err="1">
                <a:solidFill>
                  <a:srgbClr val="212121"/>
                </a:solidFill>
                <a:effectLst/>
                <a:latin typeface="BlinkMacSystemFont"/>
              </a:rPr>
              <a:t>Onyemkpa</a:t>
            </a:r>
            <a:r>
              <a:rPr lang="en-US" sz="1000" b="0" i="0" dirty="0">
                <a:solidFill>
                  <a:srgbClr val="212121"/>
                </a:solidFill>
                <a:effectLst/>
                <a:latin typeface="BlinkMacSystemFont"/>
              </a:rPr>
              <a:t> E, </a:t>
            </a:r>
            <a:r>
              <a:rPr lang="en-US" sz="1000" b="0" i="0" dirty="0" err="1">
                <a:solidFill>
                  <a:srgbClr val="212121"/>
                </a:solidFill>
                <a:effectLst/>
                <a:latin typeface="BlinkMacSystemFont"/>
              </a:rPr>
              <a:t>Dongarwar</a:t>
            </a:r>
            <a:r>
              <a:rPr lang="en-US" sz="1000" b="0" i="0" dirty="0">
                <a:solidFill>
                  <a:srgbClr val="212121"/>
                </a:solidFill>
                <a:effectLst/>
                <a:latin typeface="BlinkMacSystemFont"/>
              </a:rPr>
              <a:t> D, </a:t>
            </a:r>
            <a:r>
              <a:rPr lang="en-US" sz="1000" b="0" i="0" dirty="0" err="1">
                <a:solidFill>
                  <a:srgbClr val="212121"/>
                </a:solidFill>
                <a:effectLst/>
                <a:latin typeface="BlinkMacSystemFont"/>
              </a:rPr>
              <a:t>Salihu</a:t>
            </a:r>
            <a:r>
              <a:rPr lang="en-US" sz="1000" b="0" i="0" dirty="0">
                <a:solidFill>
                  <a:srgbClr val="212121"/>
                </a:solidFill>
                <a:effectLst/>
                <a:latin typeface="BlinkMacSystemFont"/>
              </a:rPr>
              <a:t> HM, </a:t>
            </a:r>
            <a:r>
              <a:rPr lang="en-US" sz="1000" b="0" i="0" dirty="0" err="1">
                <a:solidFill>
                  <a:srgbClr val="212121"/>
                </a:solidFill>
                <a:effectLst/>
                <a:latin typeface="BlinkMacSystemFont"/>
              </a:rPr>
              <a:t>Akpati</a:t>
            </a:r>
            <a:r>
              <a:rPr lang="en-US" sz="1000" b="0" i="0" dirty="0">
                <a:solidFill>
                  <a:srgbClr val="212121"/>
                </a:solidFill>
                <a:effectLst/>
                <a:latin typeface="BlinkMacSystemFont"/>
              </a:rPr>
              <a:t> L, Marroquin M, </a:t>
            </a:r>
            <a:r>
              <a:rPr lang="en-US" sz="1000" b="0" i="0" dirty="0" err="1">
                <a:solidFill>
                  <a:srgbClr val="212121"/>
                </a:solidFill>
                <a:effectLst/>
                <a:latin typeface="BlinkMacSystemFont"/>
              </a:rPr>
              <a:t>Abadom</a:t>
            </a:r>
            <a:r>
              <a:rPr lang="en-US" sz="1000" b="0" i="0" dirty="0">
                <a:solidFill>
                  <a:srgbClr val="212121"/>
                </a:solidFill>
                <a:effectLst/>
                <a:latin typeface="BlinkMacSystemFont"/>
              </a:rPr>
              <a:t> M, Naik AD. Inpatient palliative care use by patients with sickle cell disease: a retrospective cross-sectional study. BMJ Open. 2022 Aug 16;12(8):e057361. </a:t>
            </a:r>
            <a:r>
              <a:rPr lang="en-US" sz="1000" b="0" i="0" dirty="0" err="1">
                <a:solidFill>
                  <a:srgbClr val="212121"/>
                </a:solidFill>
                <a:effectLst/>
                <a:latin typeface="BlinkMacSystemFont"/>
              </a:rPr>
              <a:t>doi</a:t>
            </a:r>
            <a:r>
              <a:rPr lang="en-US" sz="1000" b="0" i="0" dirty="0">
                <a:solidFill>
                  <a:srgbClr val="212121"/>
                </a:solidFill>
                <a:effectLst/>
                <a:latin typeface="BlinkMacSystemFont"/>
              </a:rPr>
              <a:t>: 10.1136/bmjopen-2021-057361. PMID: 35973707; PMCID: PMC9386219.</a:t>
            </a:r>
            <a:endParaRPr lang="en-US" sz="1000" dirty="0"/>
          </a:p>
        </p:txBody>
      </p:sp>
      <p:pic>
        <p:nvPicPr>
          <p:cNvPr id="2050" name="Picture 2">
            <a:extLst>
              <a:ext uri="{FF2B5EF4-FFF2-40B4-BE49-F238E27FC236}">
                <a16:creationId xmlns:a16="http://schemas.microsoft.com/office/drawing/2014/main" id="{4AA2BB64-22B8-2C75-6869-4ABBE7B3A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964" y="1930400"/>
            <a:ext cx="4270757" cy="46061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81914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C654-CC56-909B-1318-99712A20F692}"/>
              </a:ext>
            </a:extLst>
          </p:cNvPr>
          <p:cNvSpPr>
            <a:spLocks noGrp="1"/>
          </p:cNvSpPr>
          <p:nvPr>
            <p:ph type="title"/>
          </p:nvPr>
        </p:nvSpPr>
        <p:spPr/>
        <p:txBody>
          <a:bodyPr/>
          <a:lstStyle/>
          <a:p>
            <a:r>
              <a:rPr lang="en-US" dirty="0"/>
              <a:t>Advance Care Planning in SCD</a:t>
            </a:r>
          </a:p>
        </p:txBody>
      </p:sp>
      <p:sp>
        <p:nvSpPr>
          <p:cNvPr id="3" name="Content Placeholder 2">
            <a:extLst>
              <a:ext uri="{FF2B5EF4-FFF2-40B4-BE49-F238E27FC236}">
                <a16:creationId xmlns:a16="http://schemas.microsoft.com/office/drawing/2014/main" id="{D94252AF-95E8-8729-A8FF-3DB13EAA7BF5}"/>
              </a:ext>
            </a:extLst>
          </p:cNvPr>
          <p:cNvSpPr>
            <a:spLocks noGrp="1"/>
          </p:cNvSpPr>
          <p:nvPr>
            <p:ph idx="1"/>
          </p:nvPr>
        </p:nvSpPr>
        <p:spPr>
          <a:xfrm>
            <a:off x="677333" y="1706881"/>
            <a:ext cx="9103975" cy="4334482"/>
          </a:xfrm>
        </p:spPr>
        <p:txBody>
          <a:bodyPr>
            <a:normAutofit/>
          </a:bodyPr>
          <a:lstStyle/>
          <a:p>
            <a:r>
              <a:rPr lang="en-US" sz="2000" dirty="0">
                <a:solidFill>
                  <a:schemeClr val="tx1"/>
                </a:solidFill>
              </a:rPr>
              <a:t>There is a paucity of data around ACP in patients with sickle cell disease</a:t>
            </a:r>
          </a:p>
          <a:p>
            <a:r>
              <a:rPr lang="en-US" sz="2000" dirty="0">
                <a:solidFill>
                  <a:schemeClr val="tx1"/>
                </a:solidFill>
              </a:rPr>
              <a:t>Research has shown us that ACP is limited by: </a:t>
            </a:r>
          </a:p>
          <a:p>
            <a:pPr lvl="1"/>
            <a:r>
              <a:rPr lang="en-US" sz="1800" dirty="0">
                <a:solidFill>
                  <a:schemeClr val="tx1"/>
                </a:solidFill>
              </a:rPr>
              <a:t>Mistrust</a:t>
            </a:r>
          </a:p>
          <a:p>
            <a:pPr lvl="1"/>
            <a:r>
              <a:rPr lang="en-US" sz="1800" dirty="0">
                <a:solidFill>
                  <a:schemeClr val="tx1"/>
                </a:solidFill>
              </a:rPr>
              <a:t>Desire to not have conversations documented</a:t>
            </a:r>
          </a:p>
          <a:p>
            <a:pPr lvl="1"/>
            <a:r>
              <a:rPr lang="en-US" sz="1800" dirty="0">
                <a:solidFill>
                  <a:schemeClr val="tx1"/>
                </a:solidFill>
              </a:rPr>
              <a:t>Reluctance to discuss dying</a:t>
            </a:r>
          </a:p>
          <a:p>
            <a:r>
              <a:rPr lang="en-US" sz="2000" dirty="0">
                <a:solidFill>
                  <a:schemeClr val="tx1"/>
                </a:solidFill>
              </a:rPr>
              <a:t>Limited data suggests ACP is not happening:</a:t>
            </a:r>
          </a:p>
          <a:p>
            <a:pPr lvl="1"/>
            <a:r>
              <a:rPr lang="en-US" sz="1800" dirty="0">
                <a:solidFill>
                  <a:schemeClr val="tx1"/>
                </a:solidFill>
              </a:rPr>
              <a:t>In a study of 70 patients (mean age 38 years):</a:t>
            </a:r>
          </a:p>
          <a:p>
            <a:pPr lvl="2"/>
            <a:r>
              <a:rPr lang="en-US" sz="1600" dirty="0">
                <a:solidFill>
                  <a:schemeClr val="tx1"/>
                </a:solidFill>
              </a:rPr>
              <a:t>87% reported not having written decisions for end-of-life medical treatment </a:t>
            </a:r>
          </a:p>
          <a:p>
            <a:pPr lvl="2"/>
            <a:r>
              <a:rPr lang="en-US" sz="1600" dirty="0">
                <a:solidFill>
                  <a:schemeClr val="tx1"/>
                </a:solidFill>
              </a:rPr>
              <a:t>All patients who did have documents were &gt; 50 years old </a:t>
            </a:r>
          </a:p>
          <a:p>
            <a:pPr lvl="2"/>
            <a:r>
              <a:rPr lang="en-US" sz="1600" dirty="0">
                <a:solidFill>
                  <a:schemeClr val="tx1"/>
                </a:solidFill>
              </a:rPr>
              <a:t>90% wanted to talk about advance care planning</a:t>
            </a:r>
          </a:p>
        </p:txBody>
      </p:sp>
      <p:sp>
        <p:nvSpPr>
          <p:cNvPr id="5" name="TextBox 4">
            <a:extLst>
              <a:ext uri="{FF2B5EF4-FFF2-40B4-BE49-F238E27FC236}">
                <a16:creationId xmlns:a16="http://schemas.microsoft.com/office/drawing/2014/main" id="{D5437A16-96B7-C34E-6D5E-1D6A19FA56FA}"/>
              </a:ext>
            </a:extLst>
          </p:cNvPr>
          <p:cNvSpPr txBox="1"/>
          <p:nvPr/>
        </p:nvSpPr>
        <p:spPr>
          <a:xfrm>
            <a:off x="677333" y="6457890"/>
            <a:ext cx="4496816" cy="400110"/>
          </a:xfrm>
          <a:prstGeom prst="rect">
            <a:avLst/>
          </a:prstGeom>
          <a:noFill/>
        </p:spPr>
        <p:txBody>
          <a:bodyPr wrap="square">
            <a:spAutoFit/>
          </a:bodyPr>
          <a:lstStyle/>
          <a:p>
            <a:r>
              <a:rPr lang="en-US" sz="1000" dirty="0"/>
              <a:t>Frederick Bartholomew, Laura M. De Castro; Advance Care Planning In Adults with Sickle Cell Disease (SCD). Blood 2010; 116 (21): 391.</a:t>
            </a:r>
          </a:p>
        </p:txBody>
      </p:sp>
    </p:spTree>
    <p:extLst>
      <p:ext uri="{BB962C8B-B14F-4D97-AF65-F5344CB8AC3E}">
        <p14:creationId xmlns:p14="http://schemas.microsoft.com/office/powerpoint/2010/main" val="83992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5133-E99D-EABD-9B22-8497128383F5}"/>
              </a:ext>
            </a:extLst>
          </p:cNvPr>
          <p:cNvSpPr>
            <a:spLocks noGrp="1"/>
          </p:cNvSpPr>
          <p:nvPr>
            <p:ph type="title"/>
          </p:nvPr>
        </p:nvSpPr>
        <p:spPr/>
        <p:txBody>
          <a:bodyPr/>
          <a:lstStyle/>
          <a:p>
            <a:r>
              <a:rPr lang="en-US" dirty="0"/>
              <a:t>Advance Care Planning in SCD</a:t>
            </a:r>
          </a:p>
        </p:txBody>
      </p:sp>
      <p:sp>
        <p:nvSpPr>
          <p:cNvPr id="3" name="Content Placeholder 2">
            <a:extLst>
              <a:ext uri="{FF2B5EF4-FFF2-40B4-BE49-F238E27FC236}">
                <a16:creationId xmlns:a16="http://schemas.microsoft.com/office/drawing/2014/main" id="{57160094-27FD-223B-ED36-4D1F50E0DF31}"/>
              </a:ext>
            </a:extLst>
          </p:cNvPr>
          <p:cNvSpPr>
            <a:spLocks noGrp="1"/>
          </p:cNvSpPr>
          <p:nvPr>
            <p:ph idx="1"/>
          </p:nvPr>
        </p:nvSpPr>
        <p:spPr>
          <a:xfrm>
            <a:off x="677334" y="1731265"/>
            <a:ext cx="8596668" cy="4310098"/>
          </a:xfrm>
        </p:spPr>
        <p:txBody>
          <a:bodyPr vert="horz" lIns="91440" tIns="45720" rIns="91440" bIns="45720" rtlCol="0" anchor="t">
            <a:normAutofit/>
          </a:bodyPr>
          <a:lstStyle/>
          <a:p>
            <a:pPr algn="l"/>
            <a:r>
              <a:rPr lang="en-US" sz="2000" b="1" i="0" dirty="0">
                <a:solidFill>
                  <a:schemeClr val="tx1"/>
                </a:solidFill>
                <a:effectLst/>
                <a:latin typeface="+mj-lt"/>
              </a:rPr>
              <a:t>“Death is as Much Part of Life as Living”: Attitudes and Experiences Preparing for Death from Older Adults with Sickle Cell Disease</a:t>
            </a:r>
          </a:p>
          <a:p>
            <a:pPr lvl="1"/>
            <a:r>
              <a:rPr lang="en-US" sz="1800" b="0" i="0" dirty="0">
                <a:solidFill>
                  <a:schemeClr val="tx1"/>
                </a:solidFill>
                <a:effectLst/>
                <a:latin typeface="+mj-lt"/>
              </a:rPr>
              <a:t>Four major themes identified:</a:t>
            </a:r>
          </a:p>
          <a:p>
            <a:pPr lvl="2"/>
            <a:r>
              <a:rPr lang="en-US" sz="1600" b="0" i="0" dirty="0">
                <a:solidFill>
                  <a:schemeClr val="tx1"/>
                </a:solidFill>
                <a:effectLst/>
                <a:latin typeface="+mj-lt"/>
              </a:rPr>
              <a:t>1. Anticipation of early death with sub-themes: (a) informed of early death and (b) making plans for death</a:t>
            </a:r>
            <a:r>
              <a:rPr lang="en-US" sz="1600" dirty="0">
                <a:solidFill>
                  <a:schemeClr val="tx1"/>
                </a:solidFill>
                <a:latin typeface="+mj-lt"/>
              </a:rPr>
              <a:t> </a:t>
            </a:r>
            <a:endParaRPr lang="en-US" sz="1600" b="0" i="0" dirty="0">
              <a:solidFill>
                <a:schemeClr val="tx1"/>
              </a:solidFill>
              <a:effectLst/>
              <a:latin typeface="+mj-lt"/>
            </a:endParaRPr>
          </a:p>
          <a:p>
            <a:pPr lvl="2"/>
            <a:r>
              <a:rPr lang="en-US" sz="1600" b="0" i="0" dirty="0">
                <a:solidFill>
                  <a:schemeClr val="tx1"/>
                </a:solidFill>
                <a:effectLst/>
                <a:latin typeface="+mj-lt"/>
              </a:rPr>
              <a:t>2. Near death experiences</a:t>
            </a:r>
          </a:p>
          <a:p>
            <a:pPr lvl="2"/>
            <a:r>
              <a:rPr lang="en-US" sz="1600" dirty="0">
                <a:solidFill>
                  <a:schemeClr val="tx1"/>
                </a:solidFill>
                <a:latin typeface="+mj-lt"/>
              </a:rPr>
              <a:t>3</a:t>
            </a:r>
            <a:r>
              <a:rPr lang="en-US" sz="1600" b="0" i="0" dirty="0">
                <a:solidFill>
                  <a:schemeClr val="tx1"/>
                </a:solidFill>
                <a:effectLst/>
                <a:latin typeface="+mj-lt"/>
              </a:rPr>
              <a:t>. Differences in level of comfort with death with subthemes: (a) death as a part of life and (b) differences in level of comfort discussing death</a:t>
            </a:r>
            <a:r>
              <a:rPr lang="en-US" sz="1600" dirty="0">
                <a:solidFill>
                  <a:schemeClr val="tx1"/>
                </a:solidFill>
                <a:latin typeface="+mj-lt"/>
              </a:rPr>
              <a:t> </a:t>
            </a:r>
            <a:endParaRPr lang="en-US" sz="1600" b="0" i="0" dirty="0">
              <a:solidFill>
                <a:schemeClr val="tx1"/>
              </a:solidFill>
              <a:effectLst/>
              <a:latin typeface="+mj-lt"/>
            </a:endParaRPr>
          </a:p>
          <a:p>
            <a:pPr lvl="2"/>
            <a:r>
              <a:rPr lang="en-US" sz="1600" dirty="0">
                <a:solidFill>
                  <a:schemeClr val="tx1"/>
                </a:solidFill>
                <a:latin typeface="+mj-lt"/>
              </a:rPr>
              <a:t>4. </a:t>
            </a:r>
            <a:r>
              <a:rPr lang="en-US" sz="1600" b="0" i="0" dirty="0">
                <a:solidFill>
                  <a:schemeClr val="tx1"/>
                </a:solidFill>
                <a:effectLst/>
                <a:latin typeface="+mj-lt"/>
              </a:rPr>
              <a:t>Influence of spirituality with subthemes: (a) God controls the timing of death and (b) belief in the afterlife </a:t>
            </a:r>
            <a:br>
              <a:rPr lang="en-US" dirty="0"/>
            </a:br>
            <a:endParaRPr lang="en-US" dirty="0"/>
          </a:p>
        </p:txBody>
      </p:sp>
      <p:sp>
        <p:nvSpPr>
          <p:cNvPr id="4" name="Rectangle 1">
            <a:extLst>
              <a:ext uri="{FF2B5EF4-FFF2-40B4-BE49-F238E27FC236}">
                <a16:creationId xmlns:a16="http://schemas.microsoft.com/office/drawing/2014/main" id="{9C0BBF5F-5F60-DF10-8ED7-F5995AE24C05}"/>
              </a:ext>
            </a:extLst>
          </p:cNvPr>
          <p:cNvSpPr>
            <a:spLocks noChangeArrowheads="1"/>
          </p:cNvSpPr>
          <p:nvPr/>
        </p:nvSpPr>
        <p:spPr bwMode="auto">
          <a:xfrm>
            <a:off x="560832" y="6227058"/>
            <a:ext cx="871317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US" altLang="en-US" sz="1000" b="0" i="0" u="none" strike="noStrike" cap="none" normalizeH="0" baseline="0" dirty="0">
                <a:ln>
                  <a:noFill/>
                </a:ln>
                <a:effectLst/>
                <a:latin typeface="Arial"/>
                <a:cs typeface="Arial"/>
              </a:rPr>
              <a:t>Oyedeji, C. I., Strouse, J. J., Masese, R., Gray, N., &amp; </a:t>
            </a:r>
            <a:r>
              <a:rPr kumimoji="0" lang="en-US" altLang="en-US" sz="1000" b="0" i="0" u="none" strike="noStrike" cap="none" normalizeH="0" baseline="0" dirty="0" err="1">
                <a:ln>
                  <a:noFill/>
                </a:ln>
                <a:effectLst/>
                <a:latin typeface="Arial"/>
                <a:cs typeface="Arial"/>
              </a:rPr>
              <a:t>Oyesanya</a:t>
            </a:r>
            <a:r>
              <a:rPr kumimoji="0" lang="en-US" altLang="en-US" sz="1000" b="0" i="0" u="none" strike="noStrike" cap="none" normalizeH="0" baseline="0" dirty="0">
                <a:ln>
                  <a:noFill/>
                </a:ln>
                <a:effectLst/>
                <a:latin typeface="Arial"/>
                <a:cs typeface="Arial"/>
              </a:rPr>
              <a:t>, T. O. (2022). “Death is as Much Part of Life as Living”: Attitudes and Experiences Preparing for Death from Older Adults with Sickle Cell Disease. </a:t>
            </a:r>
            <a:r>
              <a:rPr kumimoji="0" lang="en-US" altLang="en-US" sz="1000" b="0" i="1" u="none" strike="noStrike" cap="none" normalizeH="0" baseline="0" dirty="0">
                <a:ln>
                  <a:noFill/>
                </a:ln>
                <a:effectLst/>
                <a:latin typeface="Arial"/>
                <a:cs typeface="Arial"/>
              </a:rPr>
              <a:t>OMEGA - Journal of Death </a:t>
            </a:r>
            <a:r>
              <a:rPr lang="en-US" altLang="en-US" sz="1000" i="1" dirty="0">
                <a:latin typeface="Arial"/>
                <a:cs typeface="Arial"/>
              </a:rPr>
              <a:t>and Dying</a:t>
            </a:r>
            <a:r>
              <a:rPr kumimoji="0" lang="en-US" altLang="en-US" sz="1000" b="0" i="0" u="none" strike="noStrike" cap="none" normalizeH="0" baseline="0" dirty="0">
                <a:ln>
                  <a:noFill/>
                </a:ln>
                <a:effectLst/>
                <a:latin typeface="Arial"/>
                <a:cs typeface="Arial"/>
              </a:rPr>
              <a:t>, </a:t>
            </a:r>
            <a:r>
              <a:rPr kumimoji="0" lang="en-US" altLang="en-US" sz="1000" b="0" i="1" u="none" strike="noStrike" cap="none" normalizeH="0" baseline="0" dirty="0">
                <a:ln>
                  <a:noFill/>
                </a:ln>
                <a:effectLst/>
                <a:latin typeface="Arial"/>
                <a:cs typeface="Arial"/>
              </a:rPr>
              <a:t>0</a:t>
            </a:r>
            <a:r>
              <a:rPr kumimoji="0" lang="en-US" altLang="en-US" sz="1000" b="0" i="0" u="none" strike="noStrike" cap="none" normalizeH="0" baseline="0" dirty="0">
                <a:ln>
                  <a:noFill/>
                </a:ln>
                <a:effectLst/>
                <a:latin typeface="Arial"/>
                <a:cs typeface="Arial"/>
              </a:rPr>
              <a:t>(0</a:t>
            </a:r>
            <a:r>
              <a:rPr lang="en-US" altLang="en-US" sz="1000" dirty="0">
                <a:latin typeface="Arial"/>
                <a:cs typeface="Arial"/>
              </a:rPr>
              <a:t>).</a:t>
            </a:r>
            <a:r>
              <a:rPr kumimoji="0" lang="en-US" altLang="en-US" sz="1000" b="0" i="0" u="none" strike="noStrike" cap="none" normalizeH="0" baseline="0" dirty="0">
                <a:ln>
                  <a:noFill/>
                </a:ln>
                <a:effectLst/>
                <a:latin typeface="Arial"/>
                <a:cs typeface="Arial"/>
              </a:rPr>
              <a:t> </a:t>
            </a:r>
            <a:r>
              <a:rPr lang="en-US" altLang="en-US" sz="1000" dirty="0">
                <a:latin typeface="Arial"/>
                <a:cs typeface="Arial"/>
              </a:rPr>
              <a:t> </a:t>
            </a:r>
            <a:r>
              <a:rPr kumimoji="0" lang="en-US" altLang="en-US" sz="1000" b="0" i="0" u="sng" strike="noStrike" cap="none" normalizeH="0" baseline="0" dirty="0">
                <a:ln>
                  <a:noFill/>
                </a:ln>
                <a:solidFill>
                  <a:srgbClr val="006ACC"/>
                </a:solidFill>
                <a:effectLst/>
                <a:latin typeface="Arial"/>
                <a:cs typeface="Arial"/>
                <a:hlinkClick r:id="rId3"/>
              </a:rPr>
              <a:t>https://doi.org/10.1177/00302228221116513</a:t>
            </a:r>
            <a:endParaRPr lang="en-US" altLang="en-US" sz="1000" b="0" i="0" u="none" strike="noStrike" cap="none" normalizeH="0" baseline="0" dirty="0">
              <a:ln>
                <a:noFill/>
              </a:ln>
              <a:effectLst/>
              <a:latin typeface="Arial"/>
              <a:cs typeface="Arial"/>
            </a:endParaRPr>
          </a:p>
        </p:txBody>
      </p:sp>
    </p:spTree>
    <p:extLst>
      <p:ext uri="{BB962C8B-B14F-4D97-AF65-F5344CB8AC3E}">
        <p14:creationId xmlns:p14="http://schemas.microsoft.com/office/powerpoint/2010/main" val="3399256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1BAE-311C-8EA2-E66D-7CBAA078C582}"/>
              </a:ext>
            </a:extLst>
          </p:cNvPr>
          <p:cNvSpPr>
            <a:spLocks noGrp="1"/>
          </p:cNvSpPr>
          <p:nvPr>
            <p:ph type="title"/>
          </p:nvPr>
        </p:nvSpPr>
        <p:spPr/>
        <p:txBody>
          <a:bodyPr/>
          <a:lstStyle/>
          <a:p>
            <a:r>
              <a:rPr lang="en-US" dirty="0"/>
              <a:t>Advance Care Planning in SCD</a:t>
            </a:r>
          </a:p>
        </p:txBody>
      </p:sp>
      <p:sp>
        <p:nvSpPr>
          <p:cNvPr id="3" name="Content Placeholder 2">
            <a:extLst>
              <a:ext uri="{FF2B5EF4-FFF2-40B4-BE49-F238E27FC236}">
                <a16:creationId xmlns:a16="http://schemas.microsoft.com/office/drawing/2014/main" id="{A3D51988-3779-4380-F081-AC93EF54C741}"/>
              </a:ext>
            </a:extLst>
          </p:cNvPr>
          <p:cNvSpPr>
            <a:spLocks noGrp="1"/>
          </p:cNvSpPr>
          <p:nvPr>
            <p:ph idx="1"/>
          </p:nvPr>
        </p:nvSpPr>
        <p:spPr>
          <a:xfrm>
            <a:off x="677334" y="2160589"/>
            <a:ext cx="4260426" cy="1268411"/>
          </a:xfrm>
        </p:spPr>
        <p:txBody>
          <a:bodyPr>
            <a:normAutofit fontScale="92500" lnSpcReduction="20000"/>
          </a:bodyPr>
          <a:lstStyle/>
          <a:p>
            <a:pPr marL="0" indent="0">
              <a:buNone/>
            </a:pPr>
            <a:r>
              <a:rPr lang="en-US" sz="2600" b="1" i="0" dirty="0">
                <a:solidFill>
                  <a:srgbClr val="1C1D1F"/>
                </a:solidFill>
                <a:effectLst/>
                <a:latin typeface="acumin-pro"/>
              </a:rPr>
              <a:t>Barriers and Facilitators of Advance Care Planning for Older Adults with Sickle Cell Disease</a:t>
            </a:r>
          </a:p>
          <a:p>
            <a:pPr marL="0" indent="0">
              <a:buNone/>
            </a:pPr>
            <a:endParaRPr lang="en-US" sz="2600" b="1" i="0" dirty="0">
              <a:solidFill>
                <a:srgbClr val="1C1D1F"/>
              </a:solidFill>
              <a:effectLst/>
              <a:latin typeface="acumin-pro"/>
            </a:endParaRPr>
          </a:p>
          <a:p>
            <a:endParaRPr lang="en-US" dirty="0"/>
          </a:p>
        </p:txBody>
      </p:sp>
      <p:pic>
        <p:nvPicPr>
          <p:cNvPr id="6146" name="Picture 2" descr="graphic">
            <a:extLst>
              <a:ext uri="{FF2B5EF4-FFF2-40B4-BE49-F238E27FC236}">
                <a16:creationId xmlns:a16="http://schemas.microsoft.com/office/drawing/2014/main" id="{04C63DD8-1DAA-D019-F812-98A927A47F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45" t="4258" r="-186" b="9247"/>
          <a:stretch/>
        </p:blipFill>
        <p:spPr bwMode="auto">
          <a:xfrm>
            <a:off x="4754879" y="1304544"/>
            <a:ext cx="7164314" cy="53888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2283CC-F7AF-6640-89CF-EEFB6823C78B}"/>
              </a:ext>
            </a:extLst>
          </p:cNvPr>
          <p:cNvSpPr txBox="1"/>
          <p:nvPr/>
        </p:nvSpPr>
        <p:spPr>
          <a:xfrm>
            <a:off x="451104" y="5831634"/>
            <a:ext cx="4077545" cy="861774"/>
          </a:xfrm>
          <a:prstGeom prst="rect">
            <a:avLst/>
          </a:prstGeom>
          <a:noFill/>
        </p:spPr>
        <p:txBody>
          <a:bodyPr wrap="square">
            <a:spAutoFit/>
          </a:bodyPr>
          <a:lstStyle/>
          <a:p>
            <a:r>
              <a:rPr lang="en-US" sz="1000" dirty="0"/>
              <a:t>Charity I Oyedeji, </a:t>
            </a:r>
            <a:r>
              <a:rPr lang="en-US" sz="1000" dirty="0" err="1"/>
              <a:t>Tolulpe</a:t>
            </a:r>
            <a:r>
              <a:rPr lang="en-US" sz="1000" dirty="0"/>
              <a:t> </a:t>
            </a:r>
            <a:r>
              <a:rPr lang="en-US" sz="1000" dirty="0" err="1"/>
              <a:t>Oyesanya</a:t>
            </a:r>
            <a:r>
              <a:rPr lang="en-US" sz="1000" dirty="0"/>
              <a:t>, Nathan Gray, John J. Strouse,</a:t>
            </a:r>
          </a:p>
          <a:p>
            <a:r>
              <a:rPr lang="en-US" sz="1000" dirty="0"/>
              <a:t>Barriers and Facilitators of Advance Care Planning for Older Adults with Sickle Cell Disease,</a:t>
            </a:r>
          </a:p>
          <a:p>
            <a:r>
              <a:rPr lang="en-US" sz="1000" dirty="0"/>
              <a:t>Blood, Volume 136, Supplement 1,2020, Pages 58-59,</a:t>
            </a:r>
          </a:p>
          <a:p>
            <a:r>
              <a:rPr lang="en-US" sz="1000" dirty="0"/>
              <a:t>ISSN 0006-4971, https://doi.org/10.1182/blood-2020-136231.</a:t>
            </a:r>
          </a:p>
        </p:txBody>
      </p:sp>
    </p:spTree>
    <p:extLst>
      <p:ext uri="{BB962C8B-B14F-4D97-AF65-F5344CB8AC3E}">
        <p14:creationId xmlns:p14="http://schemas.microsoft.com/office/powerpoint/2010/main" val="955925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8AD6-C85D-4371-A1DE-D7DC89114191}"/>
              </a:ext>
            </a:extLst>
          </p:cNvPr>
          <p:cNvSpPr>
            <a:spLocks noGrp="1"/>
          </p:cNvSpPr>
          <p:nvPr>
            <p:ph type="title"/>
          </p:nvPr>
        </p:nvSpPr>
        <p:spPr>
          <a:xfrm>
            <a:off x="1075766" y="683311"/>
            <a:ext cx="2988234" cy="4480726"/>
          </a:xfrm>
        </p:spPr>
        <p:txBody>
          <a:bodyPr>
            <a:normAutofit/>
          </a:bodyPr>
          <a:lstStyle/>
          <a:p>
            <a:pPr algn="r"/>
            <a:r>
              <a:rPr lang="en-US" sz="6600" dirty="0"/>
              <a:t>Outline</a:t>
            </a:r>
          </a:p>
        </p:txBody>
      </p:sp>
      <p:sp>
        <p:nvSpPr>
          <p:cNvPr id="3" name="Content Placeholder 2">
            <a:extLst>
              <a:ext uri="{FF2B5EF4-FFF2-40B4-BE49-F238E27FC236}">
                <a16:creationId xmlns:a16="http://schemas.microsoft.com/office/drawing/2014/main" id="{F42DB36C-FFD5-4B56-8117-1A6E30B1C05D}"/>
              </a:ext>
            </a:extLst>
          </p:cNvPr>
          <p:cNvSpPr>
            <a:spLocks noGrp="1"/>
          </p:cNvSpPr>
          <p:nvPr>
            <p:ph idx="1"/>
          </p:nvPr>
        </p:nvSpPr>
        <p:spPr>
          <a:xfrm>
            <a:off x="1253868" y="1940660"/>
            <a:ext cx="6582032" cy="3560260"/>
          </a:xfrm>
        </p:spPr>
        <p:txBody>
          <a:bodyPr anchor="ctr">
            <a:normAutofit/>
          </a:bodyPr>
          <a:lstStyle/>
          <a:p>
            <a:r>
              <a:rPr lang="en-US" sz="2400" dirty="0">
                <a:solidFill>
                  <a:schemeClr val="tx1"/>
                </a:solidFill>
              </a:rPr>
              <a:t>Quality of Life/Psychosocial Aspects of SCD</a:t>
            </a:r>
          </a:p>
          <a:p>
            <a:r>
              <a:rPr lang="en-US" sz="2400" dirty="0">
                <a:solidFill>
                  <a:schemeClr val="tx1"/>
                </a:solidFill>
              </a:rPr>
              <a:t>Literature in SCD + Palliative Care</a:t>
            </a:r>
            <a:endParaRPr lang="en-US" dirty="0">
              <a:solidFill>
                <a:schemeClr val="tx1"/>
              </a:solidFill>
            </a:endParaRPr>
          </a:p>
          <a:p>
            <a:r>
              <a:rPr lang="en-US" sz="2400" dirty="0">
                <a:solidFill>
                  <a:srgbClr val="FF0000"/>
                </a:solidFill>
              </a:rPr>
              <a:t>Role(s) For Palliative Care</a:t>
            </a:r>
          </a:p>
          <a:p>
            <a:r>
              <a:rPr lang="en-US" sz="2400" dirty="0">
                <a:solidFill>
                  <a:schemeClr val="tx1"/>
                </a:solidFill>
              </a:rPr>
              <a:t>Next Steps</a:t>
            </a:r>
          </a:p>
        </p:txBody>
      </p:sp>
    </p:spTree>
    <p:extLst>
      <p:ext uri="{BB962C8B-B14F-4D97-AF65-F5344CB8AC3E}">
        <p14:creationId xmlns:p14="http://schemas.microsoft.com/office/powerpoint/2010/main" val="1355683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9254-CF20-43D4-90BD-6002796E10FF}"/>
              </a:ext>
            </a:extLst>
          </p:cNvPr>
          <p:cNvSpPr>
            <a:spLocks noGrp="1"/>
          </p:cNvSpPr>
          <p:nvPr>
            <p:ph type="title"/>
          </p:nvPr>
        </p:nvSpPr>
        <p:spPr/>
        <p:txBody>
          <a:bodyPr/>
          <a:lstStyle/>
          <a:p>
            <a:r>
              <a:rPr lang="en-US" dirty="0"/>
              <a:t>What is Palliative Care?</a:t>
            </a:r>
          </a:p>
        </p:txBody>
      </p:sp>
      <p:sp>
        <p:nvSpPr>
          <p:cNvPr id="5" name="TextBox 4">
            <a:extLst>
              <a:ext uri="{FF2B5EF4-FFF2-40B4-BE49-F238E27FC236}">
                <a16:creationId xmlns:a16="http://schemas.microsoft.com/office/drawing/2014/main" id="{B3D33275-B244-4BEE-9794-0D6B0DA56C52}"/>
              </a:ext>
            </a:extLst>
          </p:cNvPr>
          <p:cNvSpPr txBox="1"/>
          <p:nvPr/>
        </p:nvSpPr>
        <p:spPr>
          <a:xfrm>
            <a:off x="677334" y="1318099"/>
            <a:ext cx="8596668" cy="5463034"/>
          </a:xfrm>
          <a:prstGeom prst="rect">
            <a:avLst/>
          </a:prstGeom>
          <a:noFill/>
        </p:spPr>
        <p:txBody>
          <a:bodyPr wrap="square">
            <a:spAutoFit/>
          </a:bodyPr>
          <a:lstStyle/>
          <a:p>
            <a:pPr algn="l"/>
            <a:r>
              <a:rPr lang="en-US" sz="2500" i="0" dirty="0">
                <a:solidFill>
                  <a:srgbClr val="333333"/>
                </a:solidFill>
                <a:effectLst/>
                <a:latin typeface="+mj-lt"/>
              </a:rPr>
              <a:t>Palliative care is </a:t>
            </a:r>
            <a:r>
              <a:rPr lang="en-US" sz="2500" i="0" dirty="0">
                <a:solidFill>
                  <a:srgbClr val="FF0000"/>
                </a:solidFill>
                <a:effectLst/>
                <a:latin typeface="+mj-lt"/>
              </a:rPr>
              <a:t>specialized medical care </a:t>
            </a:r>
            <a:r>
              <a:rPr lang="en-US" sz="2500" i="0" dirty="0">
                <a:effectLst/>
                <a:latin typeface="+mj-lt"/>
              </a:rPr>
              <a:t>for people living with a</a:t>
            </a:r>
            <a:r>
              <a:rPr lang="en-US" sz="2500" i="0" dirty="0">
                <a:solidFill>
                  <a:srgbClr val="FF0000"/>
                </a:solidFill>
                <a:effectLst/>
                <a:latin typeface="+mj-lt"/>
              </a:rPr>
              <a:t> serious illness</a:t>
            </a:r>
            <a:r>
              <a:rPr lang="en-US" sz="2500" i="0" dirty="0">
                <a:solidFill>
                  <a:srgbClr val="333333"/>
                </a:solidFill>
                <a:effectLst/>
                <a:latin typeface="+mj-lt"/>
              </a:rPr>
              <a:t>. This type of care is focused on </a:t>
            </a:r>
            <a:r>
              <a:rPr lang="en-US" sz="2500" i="0" dirty="0">
                <a:solidFill>
                  <a:srgbClr val="FF0000"/>
                </a:solidFill>
                <a:effectLst/>
                <a:latin typeface="+mj-lt"/>
              </a:rPr>
              <a:t>providing relief from the symptoms and stress </a:t>
            </a:r>
            <a:r>
              <a:rPr lang="en-US" sz="2500" i="0" dirty="0">
                <a:solidFill>
                  <a:srgbClr val="333333"/>
                </a:solidFill>
                <a:effectLst/>
                <a:latin typeface="+mj-lt"/>
              </a:rPr>
              <a:t>of the illness. The goal is to</a:t>
            </a:r>
            <a:r>
              <a:rPr lang="en-US" sz="2500" i="0" dirty="0">
                <a:solidFill>
                  <a:srgbClr val="FF0000"/>
                </a:solidFill>
                <a:effectLst/>
                <a:latin typeface="+mj-lt"/>
              </a:rPr>
              <a:t> improve quality of life </a:t>
            </a:r>
            <a:r>
              <a:rPr lang="en-US" sz="2500" i="0" dirty="0">
                <a:effectLst/>
                <a:latin typeface="+mj-lt"/>
              </a:rPr>
              <a:t>for both the </a:t>
            </a:r>
            <a:r>
              <a:rPr lang="en-US" sz="2500" i="0" dirty="0">
                <a:solidFill>
                  <a:srgbClr val="FF0000"/>
                </a:solidFill>
                <a:effectLst/>
                <a:latin typeface="+mj-lt"/>
              </a:rPr>
              <a:t>patient and the family</a:t>
            </a:r>
            <a:r>
              <a:rPr lang="en-US" sz="2500" i="0" dirty="0">
                <a:solidFill>
                  <a:srgbClr val="333333"/>
                </a:solidFill>
                <a:effectLst/>
                <a:latin typeface="+mj-lt"/>
              </a:rPr>
              <a:t>.</a:t>
            </a:r>
          </a:p>
          <a:p>
            <a:pPr algn="l"/>
            <a:endParaRPr lang="en-US" sz="2500" i="0" dirty="0">
              <a:solidFill>
                <a:srgbClr val="333333"/>
              </a:solidFill>
              <a:effectLst/>
              <a:latin typeface="+mj-lt"/>
            </a:endParaRPr>
          </a:p>
          <a:p>
            <a:pPr algn="l"/>
            <a:r>
              <a:rPr lang="en-US" sz="2500" i="0" dirty="0">
                <a:solidFill>
                  <a:srgbClr val="333333"/>
                </a:solidFill>
                <a:effectLst/>
                <a:latin typeface="+mj-lt"/>
              </a:rPr>
              <a:t>Palliative care is provided by a specially-trained team of doctors, nurses and other specialists who </a:t>
            </a:r>
            <a:r>
              <a:rPr lang="en-US" sz="2500" i="0" dirty="0">
                <a:solidFill>
                  <a:srgbClr val="FF0000"/>
                </a:solidFill>
                <a:effectLst/>
                <a:latin typeface="+mj-lt"/>
              </a:rPr>
              <a:t>work together with </a:t>
            </a:r>
            <a:r>
              <a:rPr lang="en-US" sz="2500" i="0" dirty="0">
                <a:solidFill>
                  <a:srgbClr val="333333"/>
                </a:solidFill>
                <a:effectLst/>
                <a:latin typeface="+mj-lt"/>
              </a:rPr>
              <a:t>a patient’s other doctors to provide an </a:t>
            </a:r>
            <a:r>
              <a:rPr lang="en-US" sz="2500" i="0" dirty="0">
                <a:solidFill>
                  <a:srgbClr val="FF0000"/>
                </a:solidFill>
                <a:effectLst/>
                <a:latin typeface="+mj-lt"/>
              </a:rPr>
              <a:t>extra layer of support</a:t>
            </a:r>
            <a:r>
              <a:rPr lang="en-US" sz="2500" i="0" dirty="0">
                <a:solidFill>
                  <a:srgbClr val="333333"/>
                </a:solidFill>
                <a:effectLst/>
                <a:latin typeface="+mj-lt"/>
              </a:rPr>
              <a:t>. Palliative care is based on the needs of the patient, not on the patient’s prognosis. It is </a:t>
            </a:r>
            <a:r>
              <a:rPr lang="en-US" sz="2500" i="0" dirty="0">
                <a:solidFill>
                  <a:srgbClr val="FF0000"/>
                </a:solidFill>
                <a:effectLst/>
                <a:latin typeface="+mj-lt"/>
              </a:rPr>
              <a:t>appropriate at any age and at any stage</a:t>
            </a:r>
            <a:r>
              <a:rPr lang="en-US" sz="2500" i="0" dirty="0">
                <a:solidFill>
                  <a:srgbClr val="333333"/>
                </a:solidFill>
                <a:effectLst/>
                <a:latin typeface="+mj-lt"/>
              </a:rPr>
              <a:t> in a serious illness, and it can be </a:t>
            </a:r>
            <a:r>
              <a:rPr lang="en-US" sz="2500" i="0" dirty="0">
                <a:solidFill>
                  <a:srgbClr val="FF0000"/>
                </a:solidFill>
                <a:effectLst/>
                <a:latin typeface="+mj-lt"/>
              </a:rPr>
              <a:t>provided along with curative treatment</a:t>
            </a:r>
            <a:r>
              <a:rPr lang="en-US" sz="2500" i="0" dirty="0">
                <a:solidFill>
                  <a:srgbClr val="333333"/>
                </a:solidFill>
                <a:effectLst/>
                <a:latin typeface="+mj-lt"/>
              </a:rPr>
              <a:t>.</a:t>
            </a:r>
            <a:br>
              <a:rPr lang="en-US" sz="2400" dirty="0"/>
            </a:br>
            <a:endParaRPr lang="en-US" sz="2400" dirty="0"/>
          </a:p>
        </p:txBody>
      </p:sp>
      <p:sp>
        <p:nvSpPr>
          <p:cNvPr id="3" name="TextBox 2">
            <a:extLst>
              <a:ext uri="{FF2B5EF4-FFF2-40B4-BE49-F238E27FC236}">
                <a16:creationId xmlns:a16="http://schemas.microsoft.com/office/drawing/2014/main" id="{990ADADA-30DE-E98E-6B6E-06815ED01C5E}"/>
              </a:ext>
            </a:extLst>
          </p:cNvPr>
          <p:cNvSpPr txBox="1"/>
          <p:nvPr/>
        </p:nvSpPr>
        <p:spPr>
          <a:xfrm>
            <a:off x="9325510" y="6534912"/>
            <a:ext cx="2866490" cy="246221"/>
          </a:xfrm>
          <a:prstGeom prst="rect">
            <a:avLst/>
          </a:prstGeom>
          <a:noFill/>
        </p:spPr>
        <p:txBody>
          <a:bodyPr wrap="none" rtlCol="0">
            <a:spAutoFit/>
          </a:bodyPr>
          <a:lstStyle/>
          <a:p>
            <a:r>
              <a:rPr lang="en-US" sz="1000" dirty="0"/>
              <a:t>https://www.capc.org/about/palliative-care/</a:t>
            </a:r>
          </a:p>
        </p:txBody>
      </p:sp>
    </p:spTree>
    <p:extLst>
      <p:ext uri="{BB962C8B-B14F-4D97-AF65-F5344CB8AC3E}">
        <p14:creationId xmlns:p14="http://schemas.microsoft.com/office/powerpoint/2010/main" val="2305130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4B528D-28FD-3FC0-B10B-741A0D54979F}"/>
              </a:ext>
            </a:extLst>
          </p:cNvPr>
          <p:cNvGrpSpPr/>
          <p:nvPr/>
        </p:nvGrpSpPr>
        <p:grpSpPr>
          <a:xfrm>
            <a:off x="353568" y="365760"/>
            <a:ext cx="10394502" cy="5292554"/>
            <a:chOff x="1079293" y="1618936"/>
            <a:chExt cx="10538085" cy="5157320"/>
          </a:xfrm>
        </p:grpSpPr>
        <p:sp>
          <p:nvSpPr>
            <p:cNvPr id="3" name="Rectangle 2">
              <a:extLst>
                <a:ext uri="{FF2B5EF4-FFF2-40B4-BE49-F238E27FC236}">
                  <a16:creationId xmlns:a16="http://schemas.microsoft.com/office/drawing/2014/main" id="{5C84E267-7AAF-8DED-723F-027DCCEBB818}"/>
                </a:ext>
              </a:extLst>
            </p:cNvPr>
            <p:cNvSpPr/>
            <p:nvPr/>
          </p:nvSpPr>
          <p:spPr>
            <a:xfrm>
              <a:off x="1094569" y="1657116"/>
              <a:ext cx="10356393" cy="5119140"/>
            </a:xfrm>
            <a:prstGeom prst="rect">
              <a:avLst/>
            </a:prstGeom>
            <a:solidFill>
              <a:srgbClr val="DDDDDD"/>
            </a:solidFill>
            <a:ln w="28575" cap="rnd">
              <a:solidFill>
                <a:srgbClr val="000000"/>
              </a:solidFill>
              <a:prstDash val="solid"/>
              <a:miter/>
            </a:ln>
          </p:spPr>
          <p:txBody>
            <a:bodyPr vert="horz" wrap="none" lIns="91440" tIns="45720" rIns="91440" bIns="45720" anchor="ctr"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entury Gothic"/>
              </a:endParaRPr>
            </a:p>
          </p:txBody>
        </p:sp>
        <p:sp>
          <p:nvSpPr>
            <p:cNvPr id="5" name="Line 3">
              <a:extLst>
                <a:ext uri="{FF2B5EF4-FFF2-40B4-BE49-F238E27FC236}">
                  <a16:creationId xmlns:a16="http://schemas.microsoft.com/office/drawing/2014/main" id="{817D39A8-AFF8-B309-F591-63C30553FD26}"/>
                </a:ext>
              </a:extLst>
            </p:cNvPr>
            <p:cNvSpPr/>
            <p:nvPr/>
          </p:nvSpPr>
          <p:spPr>
            <a:xfrm>
              <a:off x="1442676" y="2817037"/>
              <a:ext cx="172606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rnd">
              <a:solidFill>
                <a:srgbClr val="000000"/>
              </a:solidFill>
              <a:prstDash val="solid"/>
              <a:round/>
              <a:headEnd type="arrow"/>
              <a:tailEnd type="arrow"/>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6" name="Freeform 4">
              <a:extLst>
                <a:ext uri="{FF2B5EF4-FFF2-40B4-BE49-F238E27FC236}">
                  <a16:creationId xmlns:a16="http://schemas.microsoft.com/office/drawing/2014/main" id="{54482DEC-3789-4752-E0E6-132DD692DF3A}"/>
                </a:ext>
              </a:extLst>
            </p:cNvPr>
            <p:cNvSpPr/>
            <p:nvPr/>
          </p:nvSpPr>
          <p:spPr>
            <a:xfrm>
              <a:off x="1442676" y="3143789"/>
              <a:ext cx="1816912" cy="2287271"/>
            </a:xfrm>
            <a:custGeom>
              <a:avLst/>
              <a:gdLst>
                <a:gd name="f0" fmla="val 10800000"/>
                <a:gd name="f1" fmla="val 5400000"/>
                <a:gd name="f2" fmla="val 180"/>
                <a:gd name="f3" fmla="val w"/>
                <a:gd name="f4" fmla="val h"/>
                <a:gd name="f5" fmla="val 0"/>
                <a:gd name="f6" fmla="val 912"/>
                <a:gd name="f7" fmla="val 1008"/>
                <a:gd name="f8" fmla="+- 0 0 -90"/>
                <a:gd name="f9" fmla="*/ f3 1 912"/>
                <a:gd name="f10" fmla="*/ f4 1 1008"/>
                <a:gd name="f11" fmla="val f5"/>
                <a:gd name="f12" fmla="val f6"/>
                <a:gd name="f13" fmla="val f7"/>
                <a:gd name="f14" fmla="*/ f8 f0 1"/>
                <a:gd name="f15" fmla="+- f13 0 f11"/>
                <a:gd name="f16" fmla="+- f12 0 f11"/>
                <a:gd name="f17" fmla="*/ f14 1 f2"/>
                <a:gd name="f18" fmla="*/ f16 1 912"/>
                <a:gd name="f19" fmla="*/ f15 1 1008"/>
                <a:gd name="f20" fmla="*/ 2147483647 f16 1"/>
                <a:gd name="f21" fmla="*/ 2147483647 f15 1"/>
                <a:gd name="f22" fmla="*/ 0 f15 1"/>
                <a:gd name="f23" fmla="*/ 0 f16 1"/>
                <a:gd name="f24" fmla="+- f17 0 f1"/>
                <a:gd name="f25" fmla="*/ f20 1 912"/>
                <a:gd name="f26" fmla="*/ f21 1 1008"/>
                <a:gd name="f27" fmla="*/ f22 1 1008"/>
                <a:gd name="f28" fmla="*/ f23 1 912"/>
                <a:gd name="f29" fmla="*/ 0 1 f18"/>
                <a:gd name="f30" fmla="*/ f12 1 f18"/>
                <a:gd name="f31" fmla="*/ 0 1 f19"/>
                <a:gd name="f32" fmla="*/ f13 1 f19"/>
                <a:gd name="f33" fmla="*/ f25 1 f18"/>
                <a:gd name="f34" fmla="*/ f26 1 f19"/>
                <a:gd name="f35" fmla="*/ f27 1 f19"/>
                <a:gd name="f36" fmla="*/ f28 1 f18"/>
                <a:gd name="f37" fmla="*/ f29 f9 1"/>
                <a:gd name="f38" fmla="*/ f30 f9 1"/>
                <a:gd name="f39" fmla="*/ f32 f10 1"/>
                <a:gd name="f40" fmla="*/ f31 f10 1"/>
                <a:gd name="f41" fmla="*/ f33 f9 1"/>
                <a:gd name="f42" fmla="*/ f34 f10 1"/>
                <a:gd name="f43" fmla="*/ f35 f10 1"/>
                <a:gd name="f44" fmla="*/ f36 f9 1"/>
              </a:gdLst>
              <a:ahLst/>
              <a:cxnLst>
                <a:cxn ang="3cd4">
                  <a:pos x="hc" y="t"/>
                </a:cxn>
                <a:cxn ang="0">
                  <a:pos x="r" y="vc"/>
                </a:cxn>
                <a:cxn ang="cd4">
                  <a:pos x="hc" y="b"/>
                </a:cxn>
                <a:cxn ang="cd2">
                  <a:pos x="l" y="vc"/>
                </a:cxn>
                <a:cxn ang="f24">
                  <a:pos x="f41" y="f42"/>
                </a:cxn>
                <a:cxn ang="f24">
                  <a:pos x="f41" y="f43"/>
                </a:cxn>
                <a:cxn ang="f24">
                  <a:pos x="f44" y="f42"/>
                </a:cxn>
                <a:cxn ang="f24">
                  <a:pos x="f41" y="f42"/>
                </a:cxn>
              </a:cxnLst>
              <a:rect l="f37" t="f40" r="f38" b="f39"/>
              <a:pathLst>
                <a:path w="912" h="1008">
                  <a:moveTo>
                    <a:pt x="f6" y="f7"/>
                  </a:moveTo>
                  <a:lnTo>
                    <a:pt x="f6" y="f5"/>
                  </a:lnTo>
                  <a:lnTo>
                    <a:pt x="f5" y="f7"/>
                  </a:lnTo>
                  <a:lnTo>
                    <a:pt x="f6" y="f7"/>
                  </a:lnTo>
                  <a:close/>
                </a:path>
              </a:pathLst>
            </a:custGeom>
            <a:solidFill>
              <a:srgbClr val="E3A9F6"/>
            </a:solidFill>
            <a:ln w="9528" cap="rnd">
              <a:solidFill>
                <a:srgbClr val="000000"/>
              </a:solidFill>
              <a:prstDash val="solid"/>
              <a:round/>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7" name="Rectangle 6">
              <a:extLst>
                <a:ext uri="{FF2B5EF4-FFF2-40B4-BE49-F238E27FC236}">
                  <a16:creationId xmlns:a16="http://schemas.microsoft.com/office/drawing/2014/main" id="{52478F52-D27B-8E6F-3958-6B13683C4FCE}"/>
                </a:ext>
              </a:extLst>
            </p:cNvPr>
            <p:cNvSpPr/>
            <p:nvPr/>
          </p:nvSpPr>
          <p:spPr>
            <a:xfrm>
              <a:off x="3259579" y="3143789"/>
              <a:ext cx="5995803" cy="2287271"/>
            </a:xfrm>
            <a:prstGeom prst="rect">
              <a:avLst/>
            </a:prstGeom>
            <a:solidFill>
              <a:srgbClr val="CCFFCC"/>
            </a:solidFill>
            <a:ln w="9528" cap="rnd">
              <a:solidFill>
                <a:srgbClr val="000000"/>
              </a:solidFill>
              <a:prstDash val="solid"/>
              <a:miter/>
            </a:ln>
          </p:spPr>
          <p:txBody>
            <a:bodyPr vert="horz" wrap="none" lIns="91440" tIns="45720" rIns="91440" bIns="45720" anchor="ctr"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8" name="Text Box 6">
              <a:extLst>
                <a:ext uri="{FF2B5EF4-FFF2-40B4-BE49-F238E27FC236}">
                  <a16:creationId xmlns:a16="http://schemas.microsoft.com/office/drawing/2014/main" id="{0A00BD0B-1FE4-8F85-678D-449AC8A0DAE3}"/>
                </a:ext>
              </a:extLst>
            </p:cNvPr>
            <p:cNvSpPr txBox="1"/>
            <p:nvPr/>
          </p:nvSpPr>
          <p:spPr>
            <a:xfrm>
              <a:off x="8528627" y="5648898"/>
              <a:ext cx="2006175" cy="435675"/>
            </a:xfrm>
            <a:prstGeom prst="rect">
              <a:avLst/>
            </a:prstGeom>
            <a:solidFill>
              <a:srgbClr val="800000">
                <a:alpha val="25098"/>
              </a:srgbClr>
            </a:solidFill>
            <a:ln cap="rnd">
              <a:noFill/>
            </a:ln>
          </p:spPr>
          <p:txBody>
            <a:bodyPr vert="horz" wrap="square" lIns="91440" tIns="45720" rIns="91440" bIns="45720" anchor="t" anchorCtr="1"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800000"/>
                  </a:solidFill>
                  <a:uFillTx/>
                  <a:latin typeface="Comic Sans MS" pitchFamily="66"/>
                </a:rPr>
                <a:t>HOSPICE CARE</a:t>
              </a:r>
            </a:p>
          </p:txBody>
        </p:sp>
        <p:sp>
          <p:nvSpPr>
            <p:cNvPr id="9" name="Text Box 7">
              <a:extLst>
                <a:ext uri="{FF2B5EF4-FFF2-40B4-BE49-F238E27FC236}">
                  <a16:creationId xmlns:a16="http://schemas.microsoft.com/office/drawing/2014/main" id="{BB878B6F-BD34-6132-F278-B4CAD76A1F9B}"/>
                </a:ext>
              </a:extLst>
            </p:cNvPr>
            <p:cNvSpPr txBox="1"/>
            <p:nvPr/>
          </p:nvSpPr>
          <p:spPr>
            <a:xfrm>
              <a:off x="1806058" y="2599200"/>
              <a:ext cx="1090147" cy="390293"/>
            </a:xfrm>
            <a:prstGeom prst="rect">
              <a:avLst/>
            </a:prstGeom>
            <a:solidFill>
              <a:srgbClr val="FFFFFF"/>
            </a:solidFill>
            <a:ln w="25402" cap="rnd">
              <a:solidFill>
                <a:srgbClr val="000000"/>
              </a:solidFill>
              <a:prstDash val="solid"/>
              <a:miter/>
            </a:ln>
          </p:spPr>
          <p:txBody>
            <a:bodyPr vert="horz" wrap="square" lIns="37152" tIns="45720" rIns="37152" bIns="45720" anchor="t" anchorCtr="1"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Comic Sans MS" pitchFamily="66"/>
                </a:rPr>
                <a:t>HEALTH</a:t>
              </a:r>
              <a:endParaRPr lang="en-US" sz="1600" b="0" i="0" u="none" strike="noStrike" kern="1200" cap="none" spc="0" baseline="0">
                <a:solidFill>
                  <a:srgbClr val="000000"/>
                </a:solidFill>
                <a:uFillTx/>
                <a:latin typeface="Comic Sans MS" pitchFamily="66"/>
              </a:endParaRPr>
            </a:p>
          </p:txBody>
        </p:sp>
        <p:sp>
          <p:nvSpPr>
            <p:cNvPr id="10" name="Text Box 8">
              <a:extLst>
                <a:ext uri="{FF2B5EF4-FFF2-40B4-BE49-F238E27FC236}">
                  <a16:creationId xmlns:a16="http://schemas.microsoft.com/office/drawing/2014/main" id="{83D949F8-F2A4-82B0-05D5-014D65FDB1AD}"/>
                </a:ext>
              </a:extLst>
            </p:cNvPr>
            <p:cNvSpPr txBox="1"/>
            <p:nvPr/>
          </p:nvSpPr>
          <p:spPr>
            <a:xfrm>
              <a:off x="2351132" y="1618936"/>
              <a:ext cx="1998604" cy="326751"/>
            </a:xfrm>
            <a:prstGeom prst="rect">
              <a:avLst/>
            </a:prstGeom>
            <a:noFill/>
            <a:ln cap="rnd">
              <a:noFill/>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0000"/>
                  </a:solidFill>
                  <a:uFillTx/>
                  <a:latin typeface="Comic Sans MS" pitchFamily="66"/>
                </a:rPr>
                <a:t>Diagnosis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omic Sans MS" pitchFamily="66"/>
              </a:endParaRPr>
            </a:p>
          </p:txBody>
        </p:sp>
        <p:sp>
          <p:nvSpPr>
            <p:cNvPr id="11" name="Text Box 9">
              <a:extLst>
                <a:ext uri="{FF2B5EF4-FFF2-40B4-BE49-F238E27FC236}">
                  <a16:creationId xmlns:a16="http://schemas.microsoft.com/office/drawing/2014/main" id="{C36AFDF1-312B-8110-8860-0229A478C115}"/>
                </a:ext>
              </a:extLst>
            </p:cNvPr>
            <p:cNvSpPr txBox="1"/>
            <p:nvPr/>
          </p:nvSpPr>
          <p:spPr>
            <a:xfrm>
              <a:off x="8710318" y="1618936"/>
              <a:ext cx="1362684" cy="381213"/>
            </a:xfrm>
            <a:prstGeom prst="rect">
              <a:avLst/>
            </a:prstGeom>
            <a:noFill/>
            <a:ln cap="rnd">
              <a:noFill/>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0000"/>
                  </a:solidFill>
                  <a:uFillTx/>
                  <a:latin typeface="Comic Sans MS" pitchFamily="66"/>
                </a:rPr>
                <a:t>Death</a:t>
              </a:r>
              <a:endParaRPr lang="en-US" sz="1800" b="0" i="0" u="none" strike="noStrike" kern="1200" cap="none" spc="0" baseline="0">
                <a:solidFill>
                  <a:srgbClr val="000000"/>
                </a:solidFill>
                <a:uFillTx/>
                <a:latin typeface="Comic Sans MS" pitchFamily="66"/>
              </a:endParaRPr>
            </a:p>
          </p:txBody>
        </p:sp>
        <p:sp>
          <p:nvSpPr>
            <p:cNvPr id="12" name="Line 10">
              <a:extLst>
                <a:ext uri="{FF2B5EF4-FFF2-40B4-BE49-F238E27FC236}">
                  <a16:creationId xmlns:a16="http://schemas.microsoft.com/office/drawing/2014/main" id="{19AF77D9-3339-50B8-34F0-BE77C63658B5}"/>
                </a:ext>
              </a:extLst>
            </p:cNvPr>
            <p:cNvSpPr/>
            <p:nvPr/>
          </p:nvSpPr>
          <p:spPr>
            <a:xfrm flipH="1">
              <a:off x="3259579" y="2272448"/>
              <a:ext cx="0" cy="43567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5402" cap="rnd">
              <a:solidFill>
                <a:srgbClr val="000000"/>
              </a:solidFill>
              <a:prstDash val="solid"/>
              <a:round/>
              <a:tailEnd type="arrow"/>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13" name="Text Box 12">
              <a:extLst>
                <a:ext uri="{FF2B5EF4-FFF2-40B4-BE49-F238E27FC236}">
                  <a16:creationId xmlns:a16="http://schemas.microsoft.com/office/drawing/2014/main" id="{9C57F0A8-4435-368D-DC47-45379E5E0577}"/>
                </a:ext>
              </a:extLst>
            </p:cNvPr>
            <p:cNvSpPr txBox="1"/>
            <p:nvPr/>
          </p:nvSpPr>
          <p:spPr>
            <a:xfrm>
              <a:off x="3259579" y="3143789"/>
              <a:ext cx="3806151" cy="1742681"/>
            </a:xfrm>
            <a:prstGeom prst="rect">
              <a:avLst/>
            </a:prstGeom>
            <a:noFill/>
            <a:ln cap="rnd">
              <a:noFill/>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omic Sans MS" pitchFamily="66"/>
                </a:rPr>
                <a:t>Curative &amp; Life Prolonging Care</a:t>
              </a:r>
              <a:endParaRPr lang="en-US" sz="1800" b="0" i="0" u="none" strike="noStrike" kern="1200" cap="none" spc="0" baseline="0">
                <a:solidFill>
                  <a:srgbClr val="000000"/>
                </a:solidFill>
                <a:uFillTx/>
                <a:latin typeface="Comic Sans MS" pitchFamily="66"/>
              </a:endParaRPr>
            </a:p>
          </p:txBody>
        </p:sp>
        <p:sp>
          <p:nvSpPr>
            <p:cNvPr id="14" name="Text Box 13">
              <a:extLst>
                <a:ext uri="{FF2B5EF4-FFF2-40B4-BE49-F238E27FC236}">
                  <a16:creationId xmlns:a16="http://schemas.microsoft.com/office/drawing/2014/main" id="{A13DF67A-78E8-7BBC-4633-B5A8E07D6496}"/>
                </a:ext>
              </a:extLst>
            </p:cNvPr>
            <p:cNvSpPr txBox="1"/>
            <p:nvPr/>
          </p:nvSpPr>
          <p:spPr>
            <a:xfrm>
              <a:off x="1533521" y="4995394"/>
              <a:ext cx="1907758" cy="453825"/>
            </a:xfrm>
            <a:prstGeom prst="rect">
              <a:avLst/>
            </a:prstGeom>
            <a:noFill/>
            <a:ln cap="rnd">
              <a:noFill/>
            </a:ln>
          </p:spPr>
          <p:txBody>
            <a:bodyPr vert="horz" wrap="square" lIns="91440" tIns="45720" rIns="91440" bIns="45720" anchor="t" anchorCtr="1"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omic Sans MS" pitchFamily="66"/>
                </a:rPr>
                <a:t>Prevention</a:t>
              </a:r>
              <a:endParaRPr lang="en-US" sz="1800" b="0" i="0" u="none" strike="noStrike" kern="1200" cap="none" spc="0" baseline="0">
                <a:solidFill>
                  <a:srgbClr val="000000"/>
                </a:solidFill>
                <a:uFillTx/>
                <a:latin typeface="Comic Sans MS" pitchFamily="66"/>
              </a:endParaRPr>
            </a:p>
          </p:txBody>
        </p:sp>
        <p:sp>
          <p:nvSpPr>
            <p:cNvPr id="15" name="Text Box 14">
              <a:extLst>
                <a:ext uri="{FF2B5EF4-FFF2-40B4-BE49-F238E27FC236}">
                  <a16:creationId xmlns:a16="http://schemas.microsoft.com/office/drawing/2014/main" id="{4D4DA7FF-0284-08C9-384A-5F81DB57B998}"/>
                </a:ext>
              </a:extLst>
            </p:cNvPr>
            <p:cNvSpPr txBox="1"/>
            <p:nvPr/>
          </p:nvSpPr>
          <p:spPr>
            <a:xfrm>
              <a:off x="4349727" y="5648898"/>
              <a:ext cx="2180295" cy="435675"/>
            </a:xfrm>
            <a:prstGeom prst="rect">
              <a:avLst/>
            </a:prstGeom>
            <a:solidFill>
              <a:srgbClr val="008000">
                <a:alpha val="25098"/>
              </a:srgbClr>
            </a:solidFill>
            <a:ln cap="rnd">
              <a:noFill/>
            </a:ln>
          </p:spPr>
          <p:txBody>
            <a:bodyPr vert="horz" wrap="square" lIns="91440" tIns="45720" rIns="91440" bIns="45720" anchor="t" anchorCtr="1"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8000"/>
                  </a:solidFill>
                  <a:uFillTx/>
                  <a:latin typeface="Comic Sans MS" pitchFamily="66"/>
                </a:rPr>
                <a:t>CURATIVE CARE</a:t>
              </a:r>
            </a:p>
          </p:txBody>
        </p:sp>
        <p:sp>
          <p:nvSpPr>
            <p:cNvPr id="16" name="Line 15">
              <a:extLst>
                <a:ext uri="{FF2B5EF4-FFF2-40B4-BE49-F238E27FC236}">
                  <a16:creationId xmlns:a16="http://schemas.microsoft.com/office/drawing/2014/main" id="{2F64B6C1-01A2-2248-7FE2-B451F93B17DA}"/>
                </a:ext>
              </a:extLst>
            </p:cNvPr>
            <p:cNvSpPr/>
            <p:nvPr/>
          </p:nvSpPr>
          <p:spPr>
            <a:xfrm>
              <a:off x="3259579" y="5648898"/>
              <a:ext cx="445143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rnd">
              <a:solidFill>
                <a:srgbClr val="008000"/>
              </a:solidFill>
              <a:prstDash val="solid"/>
              <a:round/>
              <a:headEnd type="arrow"/>
              <a:tailEnd type="arrow"/>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17" name="Line 16">
              <a:extLst>
                <a:ext uri="{FF2B5EF4-FFF2-40B4-BE49-F238E27FC236}">
                  <a16:creationId xmlns:a16="http://schemas.microsoft.com/office/drawing/2014/main" id="{C896D061-A47C-1B66-A265-53771E8C55B3}"/>
                </a:ext>
              </a:extLst>
            </p:cNvPr>
            <p:cNvSpPr/>
            <p:nvPr/>
          </p:nvSpPr>
          <p:spPr>
            <a:xfrm>
              <a:off x="7892707" y="5648898"/>
              <a:ext cx="327044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rnd">
              <a:solidFill>
                <a:srgbClr val="800000"/>
              </a:solidFill>
              <a:prstDash val="solid"/>
              <a:round/>
              <a:headEnd type="arrow"/>
              <a:tailEnd type="arrow"/>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18" name="Line 17">
              <a:extLst>
                <a:ext uri="{FF2B5EF4-FFF2-40B4-BE49-F238E27FC236}">
                  <a16:creationId xmlns:a16="http://schemas.microsoft.com/office/drawing/2014/main" id="{934D8808-2FC1-DD63-A77B-AD53C7D61CAA}"/>
                </a:ext>
              </a:extLst>
            </p:cNvPr>
            <p:cNvSpPr/>
            <p:nvPr/>
          </p:nvSpPr>
          <p:spPr>
            <a:xfrm>
              <a:off x="3350425" y="2817037"/>
              <a:ext cx="581411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rnd">
              <a:solidFill>
                <a:srgbClr val="000000"/>
              </a:solidFill>
              <a:prstDash val="solid"/>
              <a:round/>
              <a:headEnd type="arrow"/>
              <a:tailEnd type="arrow"/>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19" name="Text Box 18">
              <a:extLst>
                <a:ext uri="{FF2B5EF4-FFF2-40B4-BE49-F238E27FC236}">
                  <a16:creationId xmlns:a16="http://schemas.microsoft.com/office/drawing/2014/main" id="{588D7FED-A4F3-56D0-51FE-B49BE3960FD7}"/>
                </a:ext>
              </a:extLst>
            </p:cNvPr>
            <p:cNvSpPr txBox="1"/>
            <p:nvPr/>
          </p:nvSpPr>
          <p:spPr>
            <a:xfrm>
              <a:off x="5439875" y="2599200"/>
              <a:ext cx="1173667" cy="433383"/>
            </a:xfrm>
            <a:prstGeom prst="rect">
              <a:avLst/>
            </a:prstGeom>
            <a:solidFill>
              <a:srgbClr val="FFFFFF"/>
            </a:solidFill>
            <a:ln w="25402" cap="rnd">
              <a:solidFill>
                <a:srgbClr val="000000"/>
              </a:solidFill>
              <a:prstDash val="solid"/>
              <a:miter/>
            </a:ln>
          </p:spPr>
          <p:txBody>
            <a:bodyPr vert="horz" wrap="square" lIns="37152" tIns="45720" rIns="37152" bIns="45720" anchor="t" anchorCtr="1"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Comic Sans MS" pitchFamily="66"/>
                </a:rPr>
                <a:t>ILLNESS</a:t>
              </a:r>
              <a:endParaRPr lang="en-US" sz="1600" b="0" i="0" u="none" strike="noStrike" kern="1200" cap="none" spc="0" baseline="0">
                <a:solidFill>
                  <a:srgbClr val="000000"/>
                </a:solidFill>
                <a:uFillTx/>
                <a:latin typeface="Comic Sans MS" pitchFamily="66"/>
              </a:endParaRPr>
            </a:p>
          </p:txBody>
        </p:sp>
        <p:sp>
          <p:nvSpPr>
            <p:cNvPr id="20" name="Line 19">
              <a:extLst>
                <a:ext uri="{FF2B5EF4-FFF2-40B4-BE49-F238E27FC236}">
                  <a16:creationId xmlns:a16="http://schemas.microsoft.com/office/drawing/2014/main" id="{68C45D0D-5E11-0738-4795-76B981B66C64}"/>
                </a:ext>
              </a:extLst>
            </p:cNvPr>
            <p:cNvSpPr/>
            <p:nvPr/>
          </p:nvSpPr>
          <p:spPr>
            <a:xfrm flipH="1">
              <a:off x="9346237" y="2817037"/>
              <a:ext cx="181691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rnd">
              <a:solidFill>
                <a:srgbClr val="000000"/>
              </a:solidFill>
              <a:prstDash val="solid"/>
              <a:round/>
              <a:headEnd type="arrow"/>
              <a:tailEnd type="arrow"/>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1" name="Text Box 20">
              <a:extLst>
                <a:ext uri="{FF2B5EF4-FFF2-40B4-BE49-F238E27FC236}">
                  <a16:creationId xmlns:a16="http://schemas.microsoft.com/office/drawing/2014/main" id="{8A284F62-3318-34FF-7C24-BF43E065FF44}"/>
                </a:ext>
              </a:extLst>
            </p:cNvPr>
            <p:cNvSpPr txBox="1"/>
            <p:nvPr/>
          </p:nvSpPr>
          <p:spPr>
            <a:xfrm>
              <a:off x="9618774" y="2599200"/>
              <a:ext cx="1090147" cy="390293"/>
            </a:xfrm>
            <a:prstGeom prst="rect">
              <a:avLst/>
            </a:prstGeom>
            <a:solidFill>
              <a:srgbClr val="FFFFFF"/>
            </a:solidFill>
            <a:ln w="25402" cap="rnd">
              <a:solidFill>
                <a:srgbClr val="000000"/>
              </a:solidFill>
              <a:prstDash val="solid"/>
              <a:miter/>
            </a:ln>
          </p:spPr>
          <p:txBody>
            <a:bodyPr vert="horz" wrap="square" lIns="37152" tIns="45720" rIns="37152" bIns="45720" anchor="t" anchorCtr="1"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omic Sans MS" pitchFamily="66"/>
                </a:rPr>
                <a:t>DEATH</a:t>
              </a:r>
              <a:endParaRPr lang="en-US" sz="1800" b="0" i="0" u="none" strike="noStrike" kern="1200" cap="none" spc="0" baseline="0">
                <a:solidFill>
                  <a:srgbClr val="000000"/>
                </a:solidFill>
                <a:uFillTx/>
                <a:latin typeface="Comic Sans MS" pitchFamily="66"/>
              </a:endParaRPr>
            </a:p>
          </p:txBody>
        </p:sp>
        <p:sp>
          <p:nvSpPr>
            <p:cNvPr id="22" name="Line 21">
              <a:extLst>
                <a:ext uri="{FF2B5EF4-FFF2-40B4-BE49-F238E27FC236}">
                  <a16:creationId xmlns:a16="http://schemas.microsoft.com/office/drawing/2014/main" id="{DC99082A-4C5B-F6A2-4C65-F76793655EE4}"/>
                </a:ext>
              </a:extLst>
            </p:cNvPr>
            <p:cNvSpPr/>
            <p:nvPr/>
          </p:nvSpPr>
          <p:spPr>
            <a:xfrm flipH="1">
              <a:off x="9255392" y="2272448"/>
              <a:ext cx="0" cy="43567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25402" cap="rnd">
              <a:solidFill>
                <a:srgbClr val="000000"/>
              </a:solidFill>
              <a:prstDash val="solid"/>
              <a:round/>
              <a:tailEnd type="arrow"/>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3" name="Freeform 48">
              <a:extLst>
                <a:ext uri="{FF2B5EF4-FFF2-40B4-BE49-F238E27FC236}">
                  <a16:creationId xmlns:a16="http://schemas.microsoft.com/office/drawing/2014/main" id="{38562629-8418-58DB-1BBA-B676B18C2651}"/>
                </a:ext>
              </a:extLst>
            </p:cNvPr>
            <p:cNvSpPr/>
            <p:nvPr/>
          </p:nvSpPr>
          <p:spPr>
            <a:xfrm>
              <a:off x="3259579" y="3143789"/>
              <a:ext cx="7903561" cy="2287271"/>
            </a:xfrm>
            <a:custGeom>
              <a:avLst/>
              <a:gdLst>
                <a:gd name="f0" fmla="val 10800000"/>
                <a:gd name="f1" fmla="val 5400000"/>
                <a:gd name="f2" fmla="val 180"/>
                <a:gd name="f3" fmla="val w"/>
                <a:gd name="f4" fmla="val h"/>
                <a:gd name="f5" fmla="val 0"/>
                <a:gd name="f6" fmla="val 4176"/>
                <a:gd name="f7" fmla="val 1008"/>
                <a:gd name="f8" fmla="val 3168"/>
                <a:gd name="f9" fmla="val 432"/>
                <a:gd name="f10" fmla="val 720"/>
                <a:gd name="f11" fmla="val 1056"/>
                <a:gd name="f12" fmla="val 816"/>
                <a:gd name="f13" fmla="val 1357"/>
                <a:gd name="f14" fmla="val 541"/>
                <a:gd name="f15" fmla="val 1779"/>
                <a:gd name="f16" fmla="val 451"/>
                <a:gd name="f17" fmla="val 2160"/>
                <a:gd name="f18" fmla="val 144"/>
                <a:gd name="f19" fmla="val 2394"/>
                <a:gd name="f20" fmla="val 304"/>
                <a:gd name="f21" fmla="val 2515"/>
                <a:gd name="f22" fmla="val 106"/>
                <a:gd name="f23" fmla="val 2694"/>
                <a:gd name="f24" fmla="val 2835"/>
                <a:gd name="f25" fmla="val 42"/>
                <a:gd name="f26" fmla="val 2970"/>
                <a:gd name="f27" fmla="val 61"/>
                <a:gd name="f28" fmla="+- 0 0 -90"/>
                <a:gd name="f29" fmla="*/ f3 1 4176"/>
                <a:gd name="f30" fmla="*/ f4 1 1008"/>
                <a:gd name="f31" fmla="val f5"/>
                <a:gd name="f32" fmla="val f6"/>
                <a:gd name="f33" fmla="val f7"/>
                <a:gd name="f34" fmla="*/ f28 f0 1"/>
                <a:gd name="f35" fmla="+- f33 0 f31"/>
                <a:gd name="f36" fmla="+- f32 0 f31"/>
                <a:gd name="f37" fmla="*/ f34 1 f2"/>
                <a:gd name="f38" fmla="*/ f36 1 4176"/>
                <a:gd name="f39" fmla="*/ f35 1 1008"/>
                <a:gd name="f40" fmla="*/ 2147483647 f36 1"/>
                <a:gd name="f41" fmla="*/ 0 f35 1"/>
                <a:gd name="f42" fmla="*/ 2147483647 f35 1"/>
                <a:gd name="f43" fmla="*/ 0 f36 1"/>
                <a:gd name="f44" fmla="+- f37 0 f1"/>
                <a:gd name="f45" fmla="*/ f40 1 4176"/>
                <a:gd name="f46" fmla="*/ f41 1 1008"/>
                <a:gd name="f47" fmla="*/ f42 1 1008"/>
                <a:gd name="f48" fmla="*/ f43 1 4176"/>
                <a:gd name="f49" fmla="*/ 0 1 f38"/>
                <a:gd name="f50" fmla="*/ f32 1 f38"/>
                <a:gd name="f51" fmla="*/ 0 1 f39"/>
                <a:gd name="f52" fmla="*/ f33 1 f39"/>
                <a:gd name="f53" fmla="*/ f45 1 f38"/>
                <a:gd name="f54" fmla="*/ f46 1 f39"/>
                <a:gd name="f55" fmla="*/ f47 1 f39"/>
                <a:gd name="f56" fmla="*/ f48 1 f38"/>
                <a:gd name="f57" fmla="*/ f49 f29 1"/>
                <a:gd name="f58" fmla="*/ f50 f29 1"/>
                <a:gd name="f59" fmla="*/ f52 f30 1"/>
                <a:gd name="f60" fmla="*/ f51 f30 1"/>
                <a:gd name="f61" fmla="*/ f53 f29 1"/>
                <a:gd name="f62" fmla="*/ f54 f30 1"/>
                <a:gd name="f63" fmla="*/ f55 f30 1"/>
                <a:gd name="f64" fmla="*/ f56 f29 1"/>
              </a:gdLst>
              <a:ahLst/>
              <a:cxnLst>
                <a:cxn ang="3cd4">
                  <a:pos x="hc" y="t"/>
                </a:cxn>
                <a:cxn ang="0">
                  <a:pos x="r" y="vc"/>
                </a:cxn>
                <a:cxn ang="cd4">
                  <a:pos x="hc" y="b"/>
                </a:cxn>
                <a:cxn ang="cd2">
                  <a:pos x="l" y="vc"/>
                </a:cxn>
                <a:cxn ang="f44">
                  <a:pos x="f61" y="f62"/>
                </a:cxn>
                <a:cxn ang="f44">
                  <a:pos x="f61" y="f63"/>
                </a:cxn>
                <a:cxn ang="f44">
                  <a:pos x="f64" y="f63"/>
                </a:cxn>
                <a:cxn ang="f44">
                  <a:pos x="f61" y="f63"/>
                </a:cxn>
                <a:cxn ang="f44">
                  <a:pos x="f61" y="f63"/>
                </a:cxn>
                <a:cxn ang="f44">
                  <a:pos x="f61" y="f63"/>
                </a:cxn>
                <a:cxn ang="f44">
                  <a:pos x="f61" y="f63"/>
                </a:cxn>
                <a:cxn ang="f44">
                  <a:pos x="f61" y="f63"/>
                </a:cxn>
                <a:cxn ang="f44">
                  <a:pos x="f61" y="f63"/>
                </a:cxn>
                <a:cxn ang="f44">
                  <a:pos x="f61" y="f63"/>
                </a:cxn>
                <a:cxn ang="f44">
                  <a:pos x="f61" y="f63"/>
                </a:cxn>
                <a:cxn ang="f44">
                  <a:pos x="f61" y="f63"/>
                </a:cxn>
                <a:cxn ang="f44">
                  <a:pos x="f61" y="f63"/>
                </a:cxn>
                <a:cxn ang="f44">
                  <a:pos x="f61" y="f62"/>
                </a:cxn>
              </a:cxnLst>
              <a:rect l="f57" t="f60" r="f58" b="f59"/>
              <a:pathLst>
                <a:path w="4176" h="1008">
                  <a:moveTo>
                    <a:pt x="f8" y="f5"/>
                  </a:moveTo>
                  <a:lnTo>
                    <a:pt x="f6" y="f7"/>
                  </a:lnTo>
                  <a:lnTo>
                    <a:pt x="f5" y="f7"/>
                  </a:lnTo>
                  <a:lnTo>
                    <a:pt x="f9" y="f10"/>
                  </a:lnTo>
                  <a:lnTo>
                    <a:pt x="f11" y="f12"/>
                  </a:lnTo>
                  <a:lnTo>
                    <a:pt x="f13" y="f14"/>
                  </a:lnTo>
                  <a:lnTo>
                    <a:pt x="f15" y="f16"/>
                  </a:lnTo>
                  <a:lnTo>
                    <a:pt x="f17" y="f18"/>
                  </a:lnTo>
                  <a:lnTo>
                    <a:pt x="f19" y="f20"/>
                  </a:lnTo>
                  <a:lnTo>
                    <a:pt x="f21" y="f22"/>
                  </a:lnTo>
                  <a:lnTo>
                    <a:pt x="f23" y="f18"/>
                  </a:lnTo>
                  <a:lnTo>
                    <a:pt x="f24" y="f25"/>
                  </a:lnTo>
                  <a:lnTo>
                    <a:pt x="f26" y="f27"/>
                  </a:lnTo>
                  <a:lnTo>
                    <a:pt x="f8" y="f5"/>
                  </a:lnTo>
                  <a:close/>
                </a:path>
              </a:pathLst>
            </a:custGeom>
            <a:solidFill>
              <a:srgbClr val="FFFF99"/>
            </a:solidFill>
            <a:ln cap="rnd">
              <a:noFill/>
              <a:prstDash val="solid"/>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4" name="Freeform 49">
              <a:extLst>
                <a:ext uri="{FF2B5EF4-FFF2-40B4-BE49-F238E27FC236}">
                  <a16:creationId xmlns:a16="http://schemas.microsoft.com/office/drawing/2014/main" id="{7E88D525-B3F0-3CB1-9C85-1D5A1D08948F}"/>
                </a:ext>
              </a:extLst>
            </p:cNvPr>
            <p:cNvSpPr/>
            <p:nvPr/>
          </p:nvSpPr>
          <p:spPr>
            <a:xfrm flipH="1">
              <a:off x="9255392" y="3143789"/>
              <a:ext cx="1907758" cy="2287271"/>
            </a:xfrm>
            <a:custGeom>
              <a:avLst/>
              <a:gdLst>
                <a:gd name="f0" fmla="val 10800000"/>
                <a:gd name="f1" fmla="val 5400000"/>
                <a:gd name="f2" fmla="val 180"/>
                <a:gd name="f3" fmla="val w"/>
                <a:gd name="f4" fmla="val h"/>
                <a:gd name="f5" fmla="val 0"/>
                <a:gd name="f6" fmla="val 912"/>
                <a:gd name="f7" fmla="val 1008"/>
                <a:gd name="f8" fmla="+- 0 0 -90"/>
                <a:gd name="f9" fmla="*/ f3 1 912"/>
                <a:gd name="f10" fmla="*/ f4 1 1008"/>
                <a:gd name="f11" fmla="val f5"/>
                <a:gd name="f12" fmla="val f6"/>
                <a:gd name="f13" fmla="val f7"/>
                <a:gd name="f14" fmla="*/ f8 f0 1"/>
                <a:gd name="f15" fmla="+- f13 0 f11"/>
                <a:gd name="f16" fmla="+- f12 0 f11"/>
                <a:gd name="f17" fmla="*/ f14 1 f2"/>
                <a:gd name="f18" fmla="*/ f16 1 912"/>
                <a:gd name="f19" fmla="*/ f15 1 1008"/>
                <a:gd name="f20" fmla="*/ 2147483647 f16 1"/>
                <a:gd name="f21" fmla="*/ 2147483647 f15 1"/>
                <a:gd name="f22" fmla="*/ 0 f15 1"/>
                <a:gd name="f23" fmla="*/ 0 f16 1"/>
                <a:gd name="f24" fmla="+- f17 0 f1"/>
                <a:gd name="f25" fmla="*/ f20 1 912"/>
                <a:gd name="f26" fmla="*/ f21 1 1008"/>
                <a:gd name="f27" fmla="*/ f22 1 1008"/>
                <a:gd name="f28" fmla="*/ f23 1 912"/>
                <a:gd name="f29" fmla="*/ 0 1 f18"/>
                <a:gd name="f30" fmla="*/ f12 1 f18"/>
                <a:gd name="f31" fmla="*/ 0 1 f19"/>
                <a:gd name="f32" fmla="*/ f13 1 f19"/>
                <a:gd name="f33" fmla="*/ f25 1 f18"/>
                <a:gd name="f34" fmla="*/ f26 1 f19"/>
                <a:gd name="f35" fmla="*/ f27 1 f19"/>
                <a:gd name="f36" fmla="*/ f28 1 f18"/>
                <a:gd name="f37" fmla="*/ f29 f9 1"/>
                <a:gd name="f38" fmla="*/ f30 f9 1"/>
                <a:gd name="f39" fmla="*/ f32 f10 1"/>
                <a:gd name="f40" fmla="*/ f31 f10 1"/>
                <a:gd name="f41" fmla="*/ f33 f9 1"/>
                <a:gd name="f42" fmla="*/ f34 f10 1"/>
                <a:gd name="f43" fmla="*/ f35 f10 1"/>
                <a:gd name="f44" fmla="*/ f36 f9 1"/>
              </a:gdLst>
              <a:ahLst/>
              <a:cxnLst>
                <a:cxn ang="3cd4">
                  <a:pos x="hc" y="t"/>
                </a:cxn>
                <a:cxn ang="0">
                  <a:pos x="r" y="vc"/>
                </a:cxn>
                <a:cxn ang="cd4">
                  <a:pos x="hc" y="b"/>
                </a:cxn>
                <a:cxn ang="cd2">
                  <a:pos x="l" y="vc"/>
                </a:cxn>
                <a:cxn ang="f24">
                  <a:pos x="f41" y="f42"/>
                </a:cxn>
                <a:cxn ang="f24">
                  <a:pos x="f41" y="f43"/>
                </a:cxn>
                <a:cxn ang="f24">
                  <a:pos x="f44" y="f42"/>
                </a:cxn>
                <a:cxn ang="f24">
                  <a:pos x="f41" y="f42"/>
                </a:cxn>
              </a:cxnLst>
              <a:rect l="f37" t="f40" r="f38" b="f39"/>
              <a:pathLst>
                <a:path w="912" h="1008">
                  <a:moveTo>
                    <a:pt x="f6" y="f7"/>
                  </a:moveTo>
                  <a:lnTo>
                    <a:pt x="f6" y="f5"/>
                  </a:lnTo>
                  <a:lnTo>
                    <a:pt x="f5" y="f7"/>
                  </a:lnTo>
                  <a:lnTo>
                    <a:pt x="f6" y="f7"/>
                  </a:lnTo>
                  <a:close/>
                </a:path>
              </a:pathLst>
            </a:custGeom>
            <a:solidFill>
              <a:srgbClr val="FF0000"/>
            </a:solidFill>
            <a:ln cap="rnd">
              <a:noFill/>
              <a:prstDash val="solid"/>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5" name="Text Box 50">
              <a:extLst>
                <a:ext uri="{FF2B5EF4-FFF2-40B4-BE49-F238E27FC236}">
                  <a16:creationId xmlns:a16="http://schemas.microsoft.com/office/drawing/2014/main" id="{CE639D2C-396C-67A5-1434-2FF21DC3CD7A}"/>
                </a:ext>
              </a:extLst>
            </p:cNvPr>
            <p:cNvSpPr txBox="1"/>
            <p:nvPr/>
          </p:nvSpPr>
          <p:spPr>
            <a:xfrm>
              <a:off x="9164546" y="4995394"/>
              <a:ext cx="1816912" cy="344902"/>
            </a:xfrm>
            <a:prstGeom prst="rect">
              <a:avLst/>
            </a:prstGeom>
            <a:noFill/>
            <a:ln cap="rnd">
              <a:noFill/>
            </a:ln>
          </p:spPr>
          <p:txBody>
            <a:bodyPr vert="horz" wrap="square" lIns="91440" tIns="45720" rIns="91440" bIns="45720" anchor="t" anchorCtr="1"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omic Sans MS" pitchFamily="66"/>
                </a:rPr>
                <a:t>Bereavement</a:t>
              </a:r>
              <a:endParaRPr lang="en-US" sz="1800" b="0" i="0" u="none" strike="noStrike" kern="1200" cap="none" spc="0" baseline="0">
                <a:solidFill>
                  <a:srgbClr val="000000"/>
                </a:solidFill>
                <a:uFillTx/>
                <a:latin typeface="Comic Sans MS" pitchFamily="66"/>
              </a:endParaRPr>
            </a:p>
          </p:txBody>
        </p:sp>
        <p:sp>
          <p:nvSpPr>
            <p:cNvPr id="26" name="Freeform 51">
              <a:extLst>
                <a:ext uri="{FF2B5EF4-FFF2-40B4-BE49-F238E27FC236}">
                  <a16:creationId xmlns:a16="http://schemas.microsoft.com/office/drawing/2014/main" id="{CDCEAF41-B97C-5177-E447-4094462D07BA}"/>
                </a:ext>
              </a:extLst>
            </p:cNvPr>
            <p:cNvSpPr/>
            <p:nvPr/>
          </p:nvSpPr>
          <p:spPr>
            <a:xfrm>
              <a:off x="7075096" y="3143789"/>
              <a:ext cx="2180295" cy="2287271"/>
            </a:xfrm>
            <a:custGeom>
              <a:avLst/>
              <a:gdLst>
                <a:gd name="f0" fmla="val 10800000"/>
                <a:gd name="f1" fmla="val 5400000"/>
                <a:gd name="f2" fmla="val 180"/>
                <a:gd name="f3" fmla="val w"/>
                <a:gd name="f4" fmla="val h"/>
                <a:gd name="f5" fmla="val 0"/>
                <a:gd name="f6" fmla="val 1872"/>
                <a:gd name="f7" fmla="val 1008"/>
                <a:gd name="f8" fmla="+- 0 0 -90"/>
                <a:gd name="f9" fmla="*/ f3 1 1872"/>
                <a:gd name="f10" fmla="*/ f4 1 1008"/>
                <a:gd name="f11" fmla="val f5"/>
                <a:gd name="f12" fmla="val f6"/>
                <a:gd name="f13" fmla="val f7"/>
                <a:gd name="f14" fmla="*/ f8 f0 1"/>
                <a:gd name="f15" fmla="+- f13 0 f11"/>
                <a:gd name="f16" fmla="+- f12 0 f11"/>
                <a:gd name="f17" fmla="*/ f14 1 f2"/>
                <a:gd name="f18" fmla="*/ f16 1 1872"/>
                <a:gd name="f19" fmla="*/ f15 1 1008"/>
                <a:gd name="f20" fmla="*/ 2147483647 f16 1"/>
                <a:gd name="f21" fmla="*/ 0 f15 1"/>
                <a:gd name="f22" fmla="*/ 2147483647 f15 1"/>
                <a:gd name="f23" fmla="*/ 0 f16 1"/>
                <a:gd name="f24" fmla="+- f17 0 f1"/>
                <a:gd name="f25" fmla="*/ f20 1 1872"/>
                <a:gd name="f26" fmla="*/ f21 1 1008"/>
                <a:gd name="f27" fmla="*/ f22 1 1008"/>
                <a:gd name="f28" fmla="*/ f23 1 1872"/>
                <a:gd name="f29" fmla="*/ 0 1 f18"/>
                <a:gd name="f30" fmla="*/ f12 1 f18"/>
                <a:gd name="f31" fmla="*/ 0 1 f19"/>
                <a:gd name="f32" fmla="*/ f13 1 f19"/>
                <a:gd name="f33" fmla="*/ f25 1 f18"/>
                <a:gd name="f34" fmla="*/ f26 1 f19"/>
                <a:gd name="f35" fmla="*/ f27 1 f19"/>
                <a:gd name="f36" fmla="*/ f28 1 f18"/>
                <a:gd name="f37" fmla="*/ f29 f9 1"/>
                <a:gd name="f38" fmla="*/ f30 f9 1"/>
                <a:gd name="f39" fmla="*/ f32 f10 1"/>
                <a:gd name="f40" fmla="*/ f31 f10 1"/>
                <a:gd name="f41" fmla="*/ f33 f9 1"/>
                <a:gd name="f42" fmla="*/ f34 f10 1"/>
                <a:gd name="f43" fmla="*/ f35 f10 1"/>
                <a:gd name="f44" fmla="*/ f36 f9 1"/>
              </a:gdLst>
              <a:ahLst/>
              <a:cxnLst>
                <a:cxn ang="3cd4">
                  <a:pos x="hc" y="t"/>
                </a:cxn>
                <a:cxn ang="0">
                  <a:pos x="r" y="vc"/>
                </a:cxn>
                <a:cxn ang="cd4">
                  <a:pos x="hc" y="b"/>
                </a:cxn>
                <a:cxn ang="cd2">
                  <a:pos x="l" y="vc"/>
                </a:cxn>
                <a:cxn ang="f24">
                  <a:pos x="f41" y="f42"/>
                </a:cxn>
                <a:cxn ang="f24">
                  <a:pos x="f41" y="f43"/>
                </a:cxn>
                <a:cxn ang="f24">
                  <a:pos x="f44" y="f43"/>
                </a:cxn>
                <a:cxn ang="f24">
                  <a:pos x="f41" y="f42"/>
                </a:cxn>
              </a:cxnLst>
              <a:rect l="f37" t="f40" r="f38" b="f39"/>
              <a:pathLst>
                <a:path w="1872" h="1008">
                  <a:moveTo>
                    <a:pt x="f6" y="f5"/>
                  </a:moveTo>
                  <a:lnTo>
                    <a:pt x="f6" y="f7"/>
                  </a:lnTo>
                  <a:lnTo>
                    <a:pt x="f5" y="f7"/>
                  </a:lnTo>
                  <a:lnTo>
                    <a:pt x="f6" y="f5"/>
                  </a:lnTo>
                  <a:close/>
                </a:path>
              </a:pathLst>
            </a:custGeom>
            <a:solidFill>
              <a:srgbClr val="FFCC00"/>
            </a:solidFill>
            <a:ln cap="rnd">
              <a:noFill/>
              <a:prstDash val="solid"/>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7" name="Freeform 52">
              <a:extLst>
                <a:ext uri="{FF2B5EF4-FFF2-40B4-BE49-F238E27FC236}">
                  <a16:creationId xmlns:a16="http://schemas.microsoft.com/office/drawing/2014/main" id="{582F9694-1BF0-51EF-6007-9D668113A219}"/>
                </a:ext>
              </a:extLst>
            </p:cNvPr>
            <p:cNvSpPr/>
            <p:nvPr/>
          </p:nvSpPr>
          <p:spPr>
            <a:xfrm>
              <a:off x="8256090" y="3143789"/>
              <a:ext cx="999302" cy="2287271"/>
            </a:xfrm>
            <a:custGeom>
              <a:avLst/>
              <a:gdLst>
                <a:gd name="f0" fmla="val 10800000"/>
                <a:gd name="f1" fmla="val 5400000"/>
                <a:gd name="f2" fmla="val 180"/>
                <a:gd name="f3" fmla="val w"/>
                <a:gd name="f4" fmla="val h"/>
                <a:gd name="f5" fmla="val 0"/>
                <a:gd name="f6" fmla="val 1872"/>
                <a:gd name="f7" fmla="val 1008"/>
                <a:gd name="f8" fmla="+- 0 0 -90"/>
                <a:gd name="f9" fmla="*/ f3 1 1872"/>
                <a:gd name="f10" fmla="*/ f4 1 1008"/>
                <a:gd name="f11" fmla="val f5"/>
                <a:gd name="f12" fmla="val f6"/>
                <a:gd name="f13" fmla="val f7"/>
                <a:gd name="f14" fmla="*/ f8 f0 1"/>
                <a:gd name="f15" fmla="+- f13 0 f11"/>
                <a:gd name="f16" fmla="+- f12 0 f11"/>
                <a:gd name="f17" fmla="*/ f14 1 f2"/>
                <a:gd name="f18" fmla="*/ f16 1 1872"/>
                <a:gd name="f19" fmla="*/ f15 1 1008"/>
                <a:gd name="f20" fmla="*/ 2147483647 f16 1"/>
                <a:gd name="f21" fmla="*/ 0 f15 1"/>
                <a:gd name="f22" fmla="*/ 2147483647 f15 1"/>
                <a:gd name="f23" fmla="*/ 0 f16 1"/>
                <a:gd name="f24" fmla="+- f17 0 f1"/>
                <a:gd name="f25" fmla="*/ f20 1 1872"/>
                <a:gd name="f26" fmla="*/ f21 1 1008"/>
                <a:gd name="f27" fmla="*/ f22 1 1008"/>
                <a:gd name="f28" fmla="*/ f23 1 1872"/>
                <a:gd name="f29" fmla="*/ 0 1 f18"/>
                <a:gd name="f30" fmla="*/ f12 1 f18"/>
                <a:gd name="f31" fmla="*/ 0 1 f19"/>
                <a:gd name="f32" fmla="*/ f13 1 f19"/>
                <a:gd name="f33" fmla="*/ f25 1 f18"/>
                <a:gd name="f34" fmla="*/ f26 1 f19"/>
                <a:gd name="f35" fmla="*/ f27 1 f19"/>
                <a:gd name="f36" fmla="*/ f28 1 f18"/>
                <a:gd name="f37" fmla="*/ f29 f9 1"/>
                <a:gd name="f38" fmla="*/ f30 f9 1"/>
                <a:gd name="f39" fmla="*/ f32 f10 1"/>
                <a:gd name="f40" fmla="*/ f31 f10 1"/>
                <a:gd name="f41" fmla="*/ f33 f9 1"/>
                <a:gd name="f42" fmla="*/ f34 f10 1"/>
                <a:gd name="f43" fmla="*/ f35 f10 1"/>
                <a:gd name="f44" fmla="*/ f36 f9 1"/>
              </a:gdLst>
              <a:ahLst/>
              <a:cxnLst>
                <a:cxn ang="3cd4">
                  <a:pos x="hc" y="t"/>
                </a:cxn>
                <a:cxn ang="0">
                  <a:pos x="r" y="vc"/>
                </a:cxn>
                <a:cxn ang="cd4">
                  <a:pos x="hc" y="b"/>
                </a:cxn>
                <a:cxn ang="cd2">
                  <a:pos x="l" y="vc"/>
                </a:cxn>
                <a:cxn ang="f24">
                  <a:pos x="f41" y="f42"/>
                </a:cxn>
                <a:cxn ang="f24">
                  <a:pos x="f41" y="f43"/>
                </a:cxn>
                <a:cxn ang="f24">
                  <a:pos x="f44" y="f43"/>
                </a:cxn>
                <a:cxn ang="f24">
                  <a:pos x="f41" y="f42"/>
                </a:cxn>
              </a:cxnLst>
              <a:rect l="f37" t="f40" r="f38" b="f39"/>
              <a:pathLst>
                <a:path w="1872" h="1008">
                  <a:moveTo>
                    <a:pt x="f6" y="f5"/>
                  </a:moveTo>
                  <a:lnTo>
                    <a:pt x="f6" y="f7"/>
                  </a:lnTo>
                  <a:lnTo>
                    <a:pt x="f5" y="f7"/>
                  </a:lnTo>
                  <a:lnTo>
                    <a:pt x="f6" y="f5"/>
                  </a:lnTo>
                  <a:close/>
                </a:path>
              </a:pathLst>
            </a:custGeom>
            <a:solidFill>
              <a:srgbClr val="FF6600"/>
            </a:solidFill>
            <a:ln cap="rnd">
              <a:noFill/>
              <a:prstDash val="solid"/>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8" name="Text Box 53">
              <a:extLst>
                <a:ext uri="{FF2B5EF4-FFF2-40B4-BE49-F238E27FC236}">
                  <a16:creationId xmlns:a16="http://schemas.microsoft.com/office/drawing/2014/main" id="{A2FE91DB-845E-89EE-6754-46AB506B30E2}"/>
                </a:ext>
              </a:extLst>
            </p:cNvPr>
            <p:cNvSpPr txBox="1"/>
            <p:nvPr/>
          </p:nvSpPr>
          <p:spPr>
            <a:xfrm>
              <a:off x="7296250" y="3766666"/>
              <a:ext cx="2577927" cy="762426"/>
            </a:xfrm>
            <a:prstGeom prst="rect">
              <a:avLst/>
            </a:prstGeom>
            <a:noFill/>
            <a:ln cap="rnd">
              <a:noFill/>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omic Sans MS" pitchFamily="66"/>
                </a:rPr>
                <a:t>Palliative Care</a:t>
              </a:r>
              <a:endParaRPr lang="en-US" sz="1800" b="0" i="0" u="none" strike="noStrike" kern="1200" cap="none" spc="0" baseline="0">
                <a:solidFill>
                  <a:srgbClr val="000000"/>
                </a:solidFill>
                <a:uFillTx/>
                <a:latin typeface="Comic Sans MS" pitchFamily="66"/>
              </a:endParaRPr>
            </a:p>
          </p:txBody>
        </p:sp>
        <p:sp>
          <p:nvSpPr>
            <p:cNvPr id="29" name="Text Box 54">
              <a:extLst>
                <a:ext uri="{FF2B5EF4-FFF2-40B4-BE49-F238E27FC236}">
                  <a16:creationId xmlns:a16="http://schemas.microsoft.com/office/drawing/2014/main" id="{106765EA-0D80-522D-6825-6E77F12F9D8E}"/>
                </a:ext>
              </a:extLst>
            </p:cNvPr>
            <p:cNvSpPr txBox="1"/>
            <p:nvPr/>
          </p:nvSpPr>
          <p:spPr>
            <a:xfrm>
              <a:off x="5349029" y="4650482"/>
              <a:ext cx="1726067" cy="453825"/>
            </a:xfrm>
            <a:prstGeom prst="rect">
              <a:avLst/>
            </a:prstGeom>
            <a:noFill/>
            <a:ln cap="rnd">
              <a:noFill/>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omic Sans MS" pitchFamily="66"/>
                </a:rPr>
                <a:t>Symptom</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omic Sans MS" pitchFamily="66"/>
                </a:rPr>
                <a:t>Management</a:t>
              </a:r>
              <a:endParaRPr lang="en-US" sz="1800" b="0" i="0" u="none" strike="noStrike" kern="1200" cap="none" spc="0" baseline="0">
                <a:solidFill>
                  <a:srgbClr val="000000"/>
                </a:solidFill>
                <a:uFillTx/>
                <a:latin typeface="Comic Sans MS" pitchFamily="66"/>
              </a:endParaRPr>
            </a:p>
          </p:txBody>
        </p:sp>
        <p:sp>
          <p:nvSpPr>
            <p:cNvPr id="30" name="Text Box 55">
              <a:extLst>
                <a:ext uri="{FF2B5EF4-FFF2-40B4-BE49-F238E27FC236}">
                  <a16:creationId xmlns:a16="http://schemas.microsoft.com/office/drawing/2014/main" id="{5A3B3CFE-1BFC-29EA-D433-E16A6A1D44A6}"/>
                </a:ext>
              </a:extLst>
            </p:cNvPr>
            <p:cNvSpPr txBox="1"/>
            <p:nvPr/>
          </p:nvSpPr>
          <p:spPr>
            <a:xfrm>
              <a:off x="7165942" y="4668633"/>
              <a:ext cx="1180993" cy="453825"/>
            </a:xfrm>
            <a:prstGeom prst="rect">
              <a:avLst/>
            </a:prstGeom>
            <a:noFill/>
            <a:ln cap="rnd">
              <a:noFill/>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omic Sans MS" pitchFamily="66"/>
                </a:rPr>
                <a:t>Life</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omic Sans MS" pitchFamily="66"/>
                </a:rPr>
                <a:t>Closure</a:t>
              </a:r>
              <a:endParaRPr lang="en-US" sz="1800" b="0" i="0" u="none" strike="noStrike" kern="1200" cap="none" spc="0" baseline="0">
                <a:solidFill>
                  <a:srgbClr val="000000"/>
                </a:solidFill>
                <a:uFillTx/>
                <a:latin typeface="Comic Sans MS" pitchFamily="66"/>
              </a:endParaRPr>
            </a:p>
          </p:txBody>
        </p:sp>
        <p:sp>
          <p:nvSpPr>
            <p:cNvPr id="31" name="Text Box 56">
              <a:extLst>
                <a:ext uri="{FF2B5EF4-FFF2-40B4-BE49-F238E27FC236}">
                  <a16:creationId xmlns:a16="http://schemas.microsoft.com/office/drawing/2014/main" id="{7EC8506D-AD0E-409A-A5B6-A86C4F37B412}"/>
                </a:ext>
              </a:extLst>
            </p:cNvPr>
            <p:cNvSpPr txBox="1"/>
            <p:nvPr/>
          </p:nvSpPr>
          <p:spPr>
            <a:xfrm>
              <a:off x="8256090" y="4650482"/>
              <a:ext cx="1090147" cy="453825"/>
            </a:xfrm>
            <a:prstGeom prst="rect">
              <a:avLst/>
            </a:prstGeom>
            <a:noFill/>
            <a:ln cap="rnd">
              <a:noFill/>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omic Sans MS" pitchFamily="66"/>
                </a:rPr>
                <a:t>EOL/</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omic Sans MS" pitchFamily="66"/>
                </a:rPr>
                <a:t>Dying</a:t>
              </a:r>
              <a:endParaRPr lang="en-US" sz="1800" b="0" i="0" u="none" strike="noStrike" kern="1200" cap="none" spc="0" baseline="0">
                <a:solidFill>
                  <a:srgbClr val="000000"/>
                </a:solidFill>
                <a:uFillTx/>
                <a:latin typeface="Comic Sans MS" pitchFamily="66"/>
              </a:endParaRPr>
            </a:p>
          </p:txBody>
        </p:sp>
        <p:sp>
          <p:nvSpPr>
            <p:cNvPr id="32" name="Freeform 57">
              <a:extLst>
                <a:ext uri="{FF2B5EF4-FFF2-40B4-BE49-F238E27FC236}">
                  <a16:creationId xmlns:a16="http://schemas.microsoft.com/office/drawing/2014/main" id="{1463FCF7-5F5E-904D-0F92-2272B39583EC}"/>
                </a:ext>
              </a:extLst>
            </p:cNvPr>
            <p:cNvSpPr/>
            <p:nvPr/>
          </p:nvSpPr>
          <p:spPr>
            <a:xfrm>
              <a:off x="3259579" y="3143789"/>
              <a:ext cx="7903561" cy="2287271"/>
            </a:xfrm>
            <a:custGeom>
              <a:avLst/>
              <a:gdLst>
                <a:gd name="f0" fmla="val 10800000"/>
                <a:gd name="f1" fmla="val 5400000"/>
                <a:gd name="f2" fmla="val 180"/>
                <a:gd name="f3" fmla="val w"/>
                <a:gd name="f4" fmla="val h"/>
                <a:gd name="f5" fmla="val 0"/>
                <a:gd name="f6" fmla="val 4176"/>
                <a:gd name="f7" fmla="val 1008"/>
                <a:gd name="f8" fmla="val 432"/>
                <a:gd name="f9" fmla="val 720"/>
                <a:gd name="f10" fmla="val 1056"/>
                <a:gd name="f11" fmla="val 816"/>
                <a:gd name="f12" fmla="val 1344"/>
                <a:gd name="f13" fmla="val 528"/>
                <a:gd name="f14" fmla="val 1776"/>
                <a:gd name="f15" fmla="val 2160"/>
                <a:gd name="f16" fmla="val 144"/>
                <a:gd name="f17" fmla="val 2400"/>
                <a:gd name="f18" fmla="val 288"/>
                <a:gd name="f19" fmla="val 2496"/>
                <a:gd name="f20" fmla="val 96"/>
                <a:gd name="f21" fmla="val 2736"/>
                <a:gd name="f22" fmla="val 2832"/>
                <a:gd name="f23" fmla="val 48"/>
                <a:gd name="f24" fmla="val 2976"/>
                <a:gd name="f25" fmla="val 3168"/>
                <a:gd name="f26" fmla="+- 0 0 -90"/>
                <a:gd name="f27" fmla="*/ f3 1 4176"/>
                <a:gd name="f28" fmla="*/ f4 1 1008"/>
                <a:gd name="f29" fmla="val f5"/>
                <a:gd name="f30" fmla="val f6"/>
                <a:gd name="f31" fmla="val f7"/>
                <a:gd name="f32" fmla="*/ f26 f0 1"/>
                <a:gd name="f33" fmla="+- f31 0 f29"/>
                <a:gd name="f34" fmla="+- f30 0 f29"/>
                <a:gd name="f35" fmla="*/ f32 1 f2"/>
                <a:gd name="f36" fmla="*/ f34 1 4176"/>
                <a:gd name="f37" fmla="*/ f33 1 1008"/>
                <a:gd name="f38" fmla="*/ 0 f34 1"/>
                <a:gd name="f39" fmla="*/ 2147483647 f33 1"/>
                <a:gd name="f40" fmla="*/ 2147483647 f34 1"/>
                <a:gd name="f41" fmla="*/ 0 f33 1"/>
                <a:gd name="f42" fmla="+- f35 0 f1"/>
                <a:gd name="f43" fmla="*/ f38 1 4176"/>
                <a:gd name="f44" fmla="*/ f39 1 1008"/>
                <a:gd name="f45" fmla="*/ f40 1 4176"/>
                <a:gd name="f46" fmla="*/ f41 1 1008"/>
                <a:gd name="f47" fmla="*/ 0 1 f36"/>
                <a:gd name="f48" fmla="*/ f30 1 f36"/>
                <a:gd name="f49" fmla="*/ 0 1 f37"/>
                <a:gd name="f50" fmla="*/ f31 1 f37"/>
                <a:gd name="f51" fmla="*/ f43 1 f36"/>
                <a:gd name="f52" fmla="*/ f44 1 f37"/>
                <a:gd name="f53" fmla="*/ f45 1 f36"/>
                <a:gd name="f54" fmla="*/ f46 1 f37"/>
                <a:gd name="f55" fmla="*/ f47 f27 1"/>
                <a:gd name="f56" fmla="*/ f48 f27 1"/>
                <a:gd name="f57" fmla="*/ f50 f28 1"/>
                <a:gd name="f58" fmla="*/ f49 f28 1"/>
                <a:gd name="f59" fmla="*/ f51 f27 1"/>
                <a:gd name="f60" fmla="*/ f52 f28 1"/>
                <a:gd name="f61" fmla="*/ f53 f27 1"/>
                <a:gd name="f62" fmla="*/ f54 f28 1"/>
              </a:gdLst>
              <a:ahLst/>
              <a:cxnLst>
                <a:cxn ang="3cd4">
                  <a:pos x="hc" y="t"/>
                </a:cxn>
                <a:cxn ang="0">
                  <a:pos x="r" y="vc"/>
                </a:cxn>
                <a:cxn ang="cd4">
                  <a:pos x="hc" y="b"/>
                </a:cxn>
                <a:cxn ang="cd2">
                  <a:pos x="l" y="vc"/>
                </a:cxn>
                <a:cxn ang="f42">
                  <a:pos x="f59" y="f60"/>
                </a:cxn>
                <a:cxn ang="f42">
                  <a:pos x="f61" y="f60"/>
                </a:cxn>
                <a:cxn ang="f42">
                  <a:pos x="f61" y="f60"/>
                </a:cxn>
                <a:cxn ang="f42">
                  <a:pos x="f61" y="f60"/>
                </a:cxn>
                <a:cxn ang="f42">
                  <a:pos x="f61" y="f60"/>
                </a:cxn>
                <a:cxn ang="f42">
                  <a:pos x="f61" y="f60"/>
                </a:cxn>
                <a:cxn ang="f42">
                  <a:pos x="f61" y="f60"/>
                </a:cxn>
                <a:cxn ang="f42">
                  <a:pos x="f61" y="f60"/>
                </a:cxn>
                <a:cxn ang="f42">
                  <a:pos x="f61" y="f60"/>
                </a:cxn>
                <a:cxn ang="f42">
                  <a:pos x="f61" y="f60"/>
                </a:cxn>
                <a:cxn ang="f42">
                  <a:pos x="f61" y="f60"/>
                </a:cxn>
                <a:cxn ang="f42">
                  <a:pos x="f61" y="f62"/>
                </a:cxn>
                <a:cxn ang="f42">
                  <a:pos x="f61" y="f60"/>
                </a:cxn>
                <a:cxn ang="f42">
                  <a:pos x="f59" y="f60"/>
                </a:cxn>
              </a:cxnLst>
              <a:rect l="f55" t="f58" r="f56" b="f57"/>
              <a:pathLst>
                <a:path w="4176" h="1008">
                  <a:moveTo>
                    <a:pt x="f5" y="f7"/>
                  </a:moveTo>
                  <a:lnTo>
                    <a:pt x="f8" y="f9"/>
                  </a:lnTo>
                  <a:lnTo>
                    <a:pt x="f10" y="f11"/>
                  </a:lnTo>
                  <a:lnTo>
                    <a:pt x="f12" y="f13"/>
                  </a:lnTo>
                  <a:lnTo>
                    <a:pt x="f14" y="f8"/>
                  </a:lnTo>
                  <a:lnTo>
                    <a:pt x="f15" y="f16"/>
                  </a:lnTo>
                  <a:lnTo>
                    <a:pt x="f17" y="f18"/>
                  </a:lnTo>
                  <a:lnTo>
                    <a:pt x="f19" y="f20"/>
                  </a:lnTo>
                  <a:lnTo>
                    <a:pt x="f21" y="f16"/>
                  </a:lnTo>
                  <a:lnTo>
                    <a:pt x="f22" y="f23"/>
                  </a:lnTo>
                  <a:lnTo>
                    <a:pt x="f24" y="f23"/>
                  </a:lnTo>
                  <a:lnTo>
                    <a:pt x="f25" y="f5"/>
                  </a:lnTo>
                  <a:lnTo>
                    <a:pt x="f6" y="f7"/>
                  </a:lnTo>
                  <a:lnTo>
                    <a:pt x="f5" y="f7"/>
                  </a:lnTo>
                  <a:close/>
                </a:path>
              </a:pathLst>
            </a:custGeom>
            <a:noFill/>
            <a:ln w="38103" cap="rnd">
              <a:solidFill>
                <a:srgbClr val="000000"/>
              </a:solidFill>
              <a:prstDash val="solid"/>
              <a:round/>
            </a:ln>
          </p:spPr>
          <p:txBody>
            <a:bodyPr vert="horz" wrap="square" lIns="91440" tIns="45720" rIns="91440" bIns="4572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33" name="TextBox 2">
              <a:extLst>
                <a:ext uri="{FF2B5EF4-FFF2-40B4-BE49-F238E27FC236}">
                  <a16:creationId xmlns:a16="http://schemas.microsoft.com/office/drawing/2014/main" id="{18EE6263-BFF4-11E5-3608-DA13BD65CCA0}"/>
                </a:ext>
              </a:extLst>
            </p:cNvPr>
            <p:cNvSpPr txBox="1"/>
            <p:nvPr/>
          </p:nvSpPr>
          <p:spPr>
            <a:xfrm>
              <a:off x="1079293" y="6254752"/>
              <a:ext cx="10538085" cy="365138"/>
            </a:xfrm>
            <a:prstGeom prst="rect">
              <a:avLst/>
            </a:prstGeom>
            <a:noFill/>
            <a:ln cap="rnd">
              <a:noFill/>
            </a:ln>
          </p:spPr>
          <p:txBody>
            <a:bodyPr vert="horz" wrap="square" lIns="91440" tIns="45720" rIns="91440" bIns="45720"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Arial Narrow" pitchFamily="34"/>
                </a:rPr>
                <a:t>*Note: New Healthcare legislation affords children &lt;18 access to standard therapies and concurrent hospice.</a:t>
              </a:r>
            </a:p>
          </p:txBody>
        </p:sp>
      </p:grpSp>
    </p:spTree>
    <p:extLst>
      <p:ext uri="{BB962C8B-B14F-4D97-AF65-F5344CB8AC3E}">
        <p14:creationId xmlns:p14="http://schemas.microsoft.com/office/powerpoint/2010/main" val="699975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6515-E45D-1A29-1EA9-C56C10EC446E}"/>
              </a:ext>
            </a:extLst>
          </p:cNvPr>
          <p:cNvSpPr>
            <a:spLocks noGrp="1"/>
          </p:cNvSpPr>
          <p:nvPr>
            <p:ph type="title"/>
          </p:nvPr>
        </p:nvSpPr>
        <p:spPr/>
        <p:txBody>
          <a:bodyPr/>
          <a:lstStyle/>
          <a:p>
            <a:r>
              <a:rPr lang="en-US" dirty="0"/>
              <a:t>Domains of Palliative Care</a:t>
            </a:r>
          </a:p>
        </p:txBody>
      </p:sp>
      <p:pic>
        <p:nvPicPr>
          <p:cNvPr id="4100" name="Picture 4">
            <a:extLst>
              <a:ext uri="{FF2B5EF4-FFF2-40B4-BE49-F238E27FC236}">
                <a16:creationId xmlns:a16="http://schemas.microsoft.com/office/drawing/2014/main" id="{AD32D901-FE5E-84A3-D7CD-D88DA0BB9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81" y="1270000"/>
            <a:ext cx="6789039" cy="55670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0146622B-8C25-9196-C971-EBA0E36CDAA9}"/>
              </a:ext>
            </a:extLst>
          </p:cNvPr>
          <p:cNvSpPr txBox="1"/>
          <p:nvPr/>
        </p:nvSpPr>
        <p:spPr>
          <a:xfrm>
            <a:off x="9412224" y="5379642"/>
            <a:ext cx="2455672"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cs typeface="Calibri"/>
              </a:rPr>
              <a:t>Hui, D., Hannon, B.L., Zimmermann, C. and </a:t>
            </a:r>
            <a:r>
              <a:rPr lang="en-US" sz="1000" dirty="0" err="1">
                <a:cs typeface="Calibri"/>
              </a:rPr>
              <a:t>Bruera</a:t>
            </a:r>
            <a:r>
              <a:rPr lang="en-US" sz="1000" dirty="0">
                <a:cs typeface="Calibri"/>
              </a:rPr>
              <a:t>, E. (2018), Improving patient and caregiver outcomes in oncology: Team-based, timely, and targeted palliative care. CA: A Cancer Journal for Clinicians, 68: 356-376. </a:t>
            </a:r>
            <a:r>
              <a:rPr lang="en-US" sz="1000" dirty="0">
                <a:cs typeface="Calibri"/>
                <a:hlinkClick r:id="rId3">
                  <a:extLst>
                    <a:ext uri="{A12FA001-AC4F-418D-AE19-62706E023703}">
                      <ahyp:hlinkClr xmlns:ahyp="http://schemas.microsoft.com/office/drawing/2018/hyperlinkcolor" val="tx"/>
                    </a:ext>
                  </a:extLst>
                </a:hlinkClick>
              </a:rPr>
              <a:t>https://doi.org/10.3322/caac.21490</a:t>
            </a:r>
            <a:endParaRPr lang="en-US" sz="1000" dirty="0">
              <a:cs typeface="Calibri"/>
            </a:endParaRPr>
          </a:p>
        </p:txBody>
      </p:sp>
    </p:spTree>
    <p:extLst>
      <p:ext uri="{BB962C8B-B14F-4D97-AF65-F5344CB8AC3E}">
        <p14:creationId xmlns:p14="http://schemas.microsoft.com/office/powerpoint/2010/main" val="576561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A273-FAE2-451F-A48F-2A6588EDE080}"/>
              </a:ext>
            </a:extLst>
          </p:cNvPr>
          <p:cNvSpPr>
            <a:spLocks noGrp="1"/>
          </p:cNvSpPr>
          <p:nvPr>
            <p:ph type="title"/>
          </p:nvPr>
        </p:nvSpPr>
        <p:spPr>
          <a:xfrm>
            <a:off x="399449" y="942223"/>
            <a:ext cx="3855720" cy="4371974"/>
          </a:xfrm>
        </p:spPr>
        <p:txBody>
          <a:bodyPr>
            <a:normAutofit/>
          </a:bodyPr>
          <a:lstStyle/>
          <a:p>
            <a:r>
              <a:rPr lang="en-US" sz="3600" dirty="0">
                <a:ln w="0"/>
                <a:effectLst>
                  <a:outerShdw blurRad="38100" dist="25400" dir="5400000" algn="ctr" rotWithShape="0">
                    <a:srgbClr val="6E747A">
                      <a:alpha val="43000"/>
                    </a:srgbClr>
                  </a:outerShdw>
                </a:effectLst>
              </a:rPr>
              <a:t>Benefits of Early Integration of Palliative Care</a:t>
            </a:r>
          </a:p>
        </p:txBody>
      </p:sp>
      <p:sp>
        <p:nvSpPr>
          <p:cNvPr id="3" name="Content Placeholder 2">
            <a:extLst>
              <a:ext uri="{FF2B5EF4-FFF2-40B4-BE49-F238E27FC236}">
                <a16:creationId xmlns:a16="http://schemas.microsoft.com/office/drawing/2014/main" id="{23FA869C-D3FC-4F42-850D-869ECCAD9B22}"/>
              </a:ext>
            </a:extLst>
          </p:cNvPr>
          <p:cNvSpPr>
            <a:spLocks noGrp="1"/>
          </p:cNvSpPr>
          <p:nvPr>
            <p:ph idx="1"/>
          </p:nvPr>
        </p:nvSpPr>
        <p:spPr>
          <a:xfrm>
            <a:off x="4027938" y="840766"/>
            <a:ext cx="5440915" cy="5230368"/>
          </a:xfrm>
        </p:spPr>
        <p:txBody>
          <a:bodyPr anchor="ctr">
            <a:noAutofit/>
          </a:bodyPr>
          <a:lstStyle/>
          <a:p>
            <a:r>
              <a:rPr lang="en-US" sz="1800" dirty="0">
                <a:solidFill>
                  <a:schemeClr val="tx1"/>
                </a:solidFill>
              </a:rPr>
              <a:t>RCT of pts w/metastatic NSCLC: pts who received PC intervention had </a:t>
            </a:r>
            <a:r>
              <a:rPr lang="en-US" sz="1800" i="1" dirty="0">
                <a:solidFill>
                  <a:srgbClr val="FF0000"/>
                </a:solidFill>
              </a:rPr>
              <a:t>better quality of life, lower rates of depression, and a 2.7-month survival benefit</a:t>
            </a:r>
          </a:p>
          <a:p>
            <a:r>
              <a:rPr lang="en-US" sz="1800" dirty="0">
                <a:solidFill>
                  <a:schemeClr val="tx1"/>
                </a:solidFill>
              </a:rPr>
              <a:t>Meta analysis: PC interventions were associated with </a:t>
            </a:r>
            <a:r>
              <a:rPr lang="en-US" sz="1800" i="1" dirty="0">
                <a:solidFill>
                  <a:srgbClr val="FF0000"/>
                </a:solidFill>
              </a:rPr>
              <a:t>improvements in patient QOL and symptom burden. </a:t>
            </a:r>
          </a:p>
          <a:p>
            <a:r>
              <a:rPr lang="en-US" sz="1800" dirty="0">
                <a:solidFill>
                  <a:schemeClr val="tx1"/>
                </a:solidFill>
              </a:rPr>
              <a:t>RCT of pts w/ advanced HF: interdisciplinary PC intervention showed consistently</a:t>
            </a:r>
            <a:r>
              <a:rPr lang="en-US" sz="1800" i="1" dirty="0">
                <a:solidFill>
                  <a:srgbClr val="FF0000"/>
                </a:solidFill>
              </a:rPr>
              <a:t> greater benefits in QOL, anxiety, depression, and spiritual well-being compared with UC</a:t>
            </a:r>
            <a:r>
              <a:rPr lang="en-US" sz="1800" dirty="0">
                <a:solidFill>
                  <a:schemeClr val="tx1"/>
                </a:solidFill>
              </a:rPr>
              <a:t> alone</a:t>
            </a:r>
            <a:r>
              <a:rPr lang="en-US" dirty="0">
                <a:solidFill>
                  <a:schemeClr val="tx1"/>
                </a:solidFill>
              </a:rPr>
              <a:t> </a:t>
            </a:r>
            <a:endParaRPr lang="en-US" sz="1800" dirty="0">
              <a:solidFill>
                <a:schemeClr val="tx1"/>
              </a:solidFill>
            </a:endParaRPr>
          </a:p>
          <a:p>
            <a:r>
              <a:rPr lang="en-US" sz="1800" dirty="0">
                <a:solidFill>
                  <a:schemeClr val="tx1"/>
                </a:solidFill>
              </a:rPr>
              <a:t>Improved caregiver/family outcomes</a:t>
            </a:r>
          </a:p>
          <a:p>
            <a:r>
              <a:rPr lang="en-US" sz="1800" dirty="0">
                <a:solidFill>
                  <a:schemeClr val="tx1"/>
                </a:solidFill>
              </a:rPr>
              <a:t>Cost </a:t>
            </a:r>
            <a:r>
              <a:rPr lang="en-US" sz="1800" i="1" dirty="0">
                <a:solidFill>
                  <a:srgbClr val="FF0000"/>
                </a:solidFill>
              </a:rPr>
              <a:t>savings</a:t>
            </a:r>
          </a:p>
          <a:p>
            <a:r>
              <a:rPr lang="en-US" sz="1800" dirty="0">
                <a:solidFill>
                  <a:schemeClr val="tx1"/>
                </a:solidFill>
              </a:rPr>
              <a:t>Shortened hospital stays</a:t>
            </a:r>
          </a:p>
          <a:p>
            <a:r>
              <a:rPr lang="en-US" sz="1800" i="1" dirty="0">
                <a:solidFill>
                  <a:srgbClr val="FF0000"/>
                </a:solidFill>
              </a:rPr>
              <a:t>Improved EOL outcomes</a:t>
            </a:r>
            <a:r>
              <a:rPr lang="en-US" dirty="0">
                <a:solidFill>
                  <a:schemeClr val="tx1"/>
                </a:solidFill>
              </a:rPr>
              <a:t>:</a:t>
            </a:r>
            <a:r>
              <a:rPr lang="en-US" sz="1800" dirty="0">
                <a:solidFill>
                  <a:schemeClr val="tx1"/>
                </a:solidFill>
              </a:rPr>
              <a:t> pts more likely to die in their preferred setting, etc. </a:t>
            </a:r>
          </a:p>
        </p:txBody>
      </p:sp>
      <p:sp>
        <p:nvSpPr>
          <p:cNvPr id="4" name="Rectangle 3"/>
          <p:cNvSpPr/>
          <p:nvPr/>
        </p:nvSpPr>
        <p:spPr>
          <a:xfrm>
            <a:off x="9917147" y="5763357"/>
            <a:ext cx="2194896" cy="307777"/>
          </a:xfrm>
          <a:prstGeom prst="rect">
            <a:avLst/>
          </a:prstGeom>
        </p:spPr>
        <p:txBody>
          <a:bodyPr wrap="none">
            <a:spAutoFit/>
          </a:bodyPr>
          <a:lstStyle/>
          <a:p>
            <a:r>
              <a:rPr lang="en-US" sz="1400" dirty="0"/>
              <a:t>(</a:t>
            </a:r>
            <a:r>
              <a:rPr lang="en-US" sz="1400" dirty="0" err="1"/>
              <a:t>Temel</a:t>
            </a:r>
            <a:r>
              <a:rPr lang="en-US" sz="1400" dirty="0"/>
              <a:t> et al, NEJM 2010)</a:t>
            </a:r>
          </a:p>
        </p:txBody>
      </p:sp>
      <p:sp>
        <p:nvSpPr>
          <p:cNvPr id="5" name="Rectangle 4"/>
          <p:cNvSpPr/>
          <p:nvPr/>
        </p:nvSpPr>
        <p:spPr>
          <a:xfrm>
            <a:off x="9297735" y="5979229"/>
            <a:ext cx="2911118" cy="307777"/>
          </a:xfrm>
          <a:prstGeom prst="rect">
            <a:avLst/>
          </a:prstGeom>
        </p:spPr>
        <p:txBody>
          <a:bodyPr wrap="none">
            <a:spAutoFit/>
          </a:bodyPr>
          <a:lstStyle/>
          <a:p>
            <a:r>
              <a:rPr lang="en-US" sz="1400" dirty="0"/>
              <a:t>  (</a:t>
            </a:r>
            <a:r>
              <a:rPr lang="en-US" sz="1400" dirty="0" err="1"/>
              <a:t>Kavalieratos</a:t>
            </a:r>
            <a:r>
              <a:rPr lang="en-US" sz="1400" dirty="0"/>
              <a:t> et al, JAMA 2016) </a:t>
            </a:r>
          </a:p>
        </p:txBody>
      </p:sp>
      <p:sp>
        <p:nvSpPr>
          <p:cNvPr id="6" name="Rectangle 5"/>
          <p:cNvSpPr/>
          <p:nvPr/>
        </p:nvSpPr>
        <p:spPr>
          <a:xfrm>
            <a:off x="9901052" y="6249509"/>
            <a:ext cx="2222853" cy="307777"/>
          </a:xfrm>
          <a:prstGeom prst="rect">
            <a:avLst/>
          </a:prstGeom>
        </p:spPr>
        <p:txBody>
          <a:bodyPr wrap="none">
            <a:spAutoFit/>
          </a:bodyPr>
          <a:lstStyle/>
          <a:p>
            <a:r>
              <a:rPr lang="en-US" sz="1400" dirty="0"/>
              <a:t>(Rogers et al, JACC 2017)</a:t>
            </a:r>
          </a:p>
        </p:txBody>
      </p:sp>
      <p:sp>
        <p:nvSpPr>
          <p:cNvPr id="7" name="Rectangle 6"/>
          <p:cNvSpPr/>
          <p:nvPr/>
        </p:nvSpPr>
        <p:spPr>
          <a:xfrm>
            <a:off x="10148941" y="6519789"/>
            <a:ext cx="1974964" cy="307777"/>
          </a:xfrm>
          <a:prstGeom prst="rect">
            <a:avLst/>
          </a:prstGeom>
        </p:spPr>
        <p:txBody>
          <a:bodyPr wrap="none">
            <a:spAutoFit/>
          </a:bodyPr>
          <a:lstStyle/>
          <a:p>
            <a:r>
              <a:rPr lang="en-US" sz="1400" dirty="0"/>
              <a:t>(Jay et al, JAMA 2018)</a:t>
            </a:r>
          </a:p>
        </p:txBody>
      </p:sp>
    </p:spTree>
    <p:extLst>
      <p:ext uri="{BB962C8B-B14F-4D97-AF65-F5344CB8AC3E}">
        <p14:creationId xmlns:p14="http://schemas.microsoft.com/office/powerpoint/2010/main" val="222813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Objectives</a:t>
            </a:r>
          </a:p>
        </p:txBody>
      </p:sp>
      <p:sp>
        <p:nvSpPr>
          <p:cNvPr id="3" name="Content Placeholder 2"/>
          <p:cNvSpPr>
            <a:spLocks noGrp="1"/>
          </p:cNvSpPr>
          <p:nvPr>
            <p:ph idx="1"/>
          </p:nvPr>
        </p:nvSpPr>
        <p:spPr>
          <a:xfrm>
            <a:off x="677334" y="2160589"/>
            <a:ext cx="8822266" cy="3880773"/>
          </a:xfrm>
        </p:spPr>
        <p:txBody>
          <a:bodyPr>
            <a:noAutofit/>
          </a:bodyPr>
          <a:lstStyle/>
          <a:p>
            <a:pPr>
              <a:buFont typeface="+mj-lt"/>
              <a:buAutoNum type="arabicPeriod"/>
            </a:pPr>
            <a:r>
              <a:rPr lang="en-US" sz="2200" dirty="0"/>
              <a:t>Understand the key biopsychosocial factors in sickle cell disease and highlight their impacts on health-related quality of life.</a:t>
            </a:r>
          </a:p>
          <a:p>
            <a:pPr>
              <a:buFont typeface="+mj-lt"/>
              <a:buAutoNum type="arabicPeriod"/>
            </a:pPr>
            <a:r>
              <a:rPr lang="en-US" sz="2200" dirty="0"/>
              <a:t>Review and synthesize the literature in sickle cell disease related to palliative care, advance care planning and end of life care.</a:t>
            </a:r>
          </a:p>
          <a:p>
            <a:pPr>
              <a:buFont typeface="+mj-lt"/>
              <a:buAutoNum type="arabicPeriod"/>
            </a:pPr>
            <a:r>
              <a:rPr lang="en-US" sz="2200" dirty="0"/>
              <a:t>Outline potential roles for palliative care involvement in sickle cell disease.</a:t>
            </a:r>
          </a:p>
        </p:txBody>
      </p:sp>
    </p:spTree>
    <p:extLst>
      <p:ext uri="{BB962C8B-B14F-4D97-AF65-F5344CB8AC3E}">
        <p14:creationId xmlns:p14="http://schemas.microsoft.com/office/powerpoint/2010/main" val="1362138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C586-7331-4734-9484-3FB6A14925BD}"/>
              </a:ext>
            </a:extLst>
          </p:cNvPr>
          <p:cNvSpPr>
            <a:spLocks noGrp="1"/>
          </p:cNvSpPr>
          <p:nvPr>
            <p:ph type="ctrTitle"/>
          </p:nvPr>
        </p:nvSpPr>
        <p:spPr>
          <a:xfrm>
            <a:off x="838200" y="451381"/>
            <a:ext cx="10512552" cy="4066540"/>
          </a:xfrm>
        </p:spPr>
        <p:txBody>
          <a:bodyPr anchor="b">
            <a:normAutofit/>
          </a:bodyPr>
          <a:lstStyle/>
          <a:p>
            <a:pPr algn="l"/>
            <a:r>
              <a:rPr lang="en-US" sz="6000" dirty="0"/>
              <a:t>Now for a Transition Back </a:t>
            </a:r>
            <a:br>
              <a:rPr lang="en-US" sz="6000" dirty="0"/>
            </a:br>
            <a:r>
              <a:rPr lang="en-US" sz="6000" dirty="0"/>
              <a:t>to Sickle Cell Disease….</a:t>
            </a:r>
          </a:p>
        </p:txBody>
      </p:sp>
      <p:sp>
        <p:nvSpPr>
          <p:cNvPr id="4" name="Subtitle 3">
            <a:extLst>
              <a:ext uri="{FF2B5EF4-FFF2-40B4-BE49-F238E27FC236}">
                <a16:creationId xmlns:a16="http://schemas.microsoft.com/office/drawing/2014/main" id="{EBCDD08A-08A9-4B3E-B110-571CC1A15AFD}"/>
              </a:ext>
            </a:extLst>
          </p:cNvPr>
          <p:cNvSpPr>
            <a:spLocks noGrp="1"/>
          </p:cNvSpPr>
          <p:nvPr>
            <p:ph type="subTitle" idx="1"/>
          </p:nvPr>
        </p:nvSpPr>
        <p:spPr>
          <a:xfrm>
            <a:off x="838199" y="4983276"/>
            <a:ext cx="10512552" cy="1126680"/>
          </a:xfrm>
        </p:spPr>
        <p:txBody>
          <a:bodyPr>
            <a:normAutofit/>
          </a:bodyPr>
          <a:lstStyle/>
          <a:p>
            <a:pPr algn="l"/>
            <a:endParaRPr lang="en-US"/>
          </a:p>
        </p:txBody>
      </p:sp>
    </p:spTree>
    <p:extLst>
      <p:ext uri="{BB962C8B-B14F-4D97-AF65-F5344CB8AC3E}">
        <p14:creationId xmlns:p14="http://schemas.microsoft.com/office/powerpoint/2010/main" val="1348195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4C8A-4C40-4867-ACAD-B74ACA1ADBD4}"/>
              </a:ext>
            </a:extLst>
          </p:cNvPr>
          <p:cNvSpPr>
            <a:spLocks noGrp="1"/>
          </p:cNvSpPr>
          <p:nvPr>
            <p:ph type="title"/>
          </p:nvPr>
        </p:nvSpPr>
        <p:spPr>
          <a:xfrm>
            <a:off x="793662" y="386930"/>
            <a:ext cx="10066122" cy="962368"/>
          </a:xfrm>
        </p:spPr>
        <p:txBody>
          <a:bodyPr anchor="b">
            <a:normAutofit/>
          </a:bodyPr>
          <a:lstStyle/>
          <a:p>
            <a:r>
              <a:rPr lang="en-US" sz="4800" dirty="0"/>
              <a:t>SCD- Prognosis</a:t>
            </a:r>
          </a:p>
        </p:txBody>
      </p:sp>
      <p:sp>
        <p:nvSpPr>
          <p:cNvPr id="3" name="Content Placeholder 2">
            <a:extLst>
              <a:ext uri="{FF2B5EF4-FFF2-40B4-BE49-F238E27FC236}">
                <a16:creationId xmlns:a16="http://schemas.microsoft.com/office/drawing/2014/main" id="{434FEE7D-D727-43E5-A4E2-B9504C9D37A5}"/>
              </a:ext>
            </a:extLst>
          </p:cNvPr>
          <p:cNvSpPr>
            <a:spLocks noGrp="1"/>
          </p:cNvSpPr>
          <p:nvPr>
            <p:ph idx="1"/>
          </p:nvPr>
        </p:nvSpPr>
        <p:spPr>
          <a:xfrm>
            <a:off x="496918" y="1525180"/>
            <a:ext cx="5232273" cy="4945890"/>
          </a:xfrm>
        </p:spPr>
        <p:txBody>
          <a:bodyPr anchor="ctr">
            <a:normAutofit lnSpcReduction="10000"/>
          </a:bodyPr>
          <a:lstStyle/>
          <a:p>
            <a:r>
              <a:rPr lang="en-US" sz="1800" b="1" dirty="0">
                <a:solidFill>
                  <a:schemeClr val="tx1"/>
                </a:solidFill>
                <a:sym typeface="Wingdings" panose="05000000000000000000" pitchFamily="2" charset="2"/>
              </a:rPr>
              <a:t>Life expectancy:</a:t>
            </a:r>
            <a:endParaRPr lang="en-US" sz="1400" dirty="0">
              <a:solidFill>
                <a:schemeClr val="tx1"/>
              </a:solidFill>
            </a:endParaRPr>
          </a:p>
          <a:p>
            <a:pPr lvl="1"/>
            <a:r>
              <a:rPr lang="en-US" sz="1400" dirty="0">
                <a:solidFill>
                  <a:schemeClr val="tx1"/>
                </a:solidFill>
                <a:sym typeface="Wingdings" panose="05000000000000000000" pitchFamily="2" charset="2"/>
              </a:rPr>
              <a:t>Current life average life expectancy: 42-48 years (compared to 78.5 years for the general population)</a:t>
            </a:r>
          </a:p>
          <a:p>
            <a:pPr lvl="1"/>
            <a:r>
              <a:rPr lang="en-US" sz="1400" dirty="0">
                <a:solidFill>
                  <a:schemeClr val="tx1"/>
                </a:solidFill>
              </a:rPr>
              <a:t>Much improved over last 50 years (was 20yrs in 1970!)</a:t>
            </a:r>
          </a:p>
          <a:p>
            <a:pPr lvl="1"/>
            <a:r>
              <a:rPr lang="en-US" sz="1400" dirty="0">
                <a:solidFill>
                  <a:schemeClr val="tx1"/>
                </a:solidFill>
              </a:rPr>
              <a:t>High childhood mortality in Sub-Saharan Africa </a:t>
            </a:r>
            <a:r>
              <a:rPr lang="en-US" sz="1400" dirty="0">
                <a:solidFill>
                  <a:schemeClr val="tx1"/>
                </a:solidFill>
                <a:sym typeface="Wingdings" panose="05000000000000000000" pitchFamily="2" charset="2"/>
              </a:rPr>
              <a:t>(50-90% before age 5)</a:t>
            </a:r>
          </a:p>
          <a:p>
            <a:r>
              <a:rPr lang="en-US" altLang="en-US" sz="1800" b="1" dirty="0">
                <a:solidFill>
                  <a:schemeClr val="tx1"/>
                </a:solidFill>
              </a:rPr>
              <a:t>Main causes of death: CVA, acute chest, infection, multiorgan failure, sudden cardiac death</a:t>
            </a:r>
            <a:endParaRPr lang="en-US" b="1" dirty="0">
              <a:solidFill>
                <a:schemeClr val="tx1"/>
              </a:solidFill>
              <a:sym typeface="Wingdings" panose="05000000000000000000" pitchFamily="2" charset="2"/>
            </a:endParaRPr>
          </a:p>
          <a:p>
            <a:r>
              <a:rPr lang="en-US" sz="1800" b="1" dirty="0">
                <a:solidFill>
                  <a:schemeClr val="tx1"/>
                </a:solidFill>
                <a:sym typeface="Wingdings" panose="05000000000000000000" pitchFamily="2" charset="2"/>
              </a:rPr>
              <a:t>Severity of the disease based on many factors: </a:t>
            </a:r>
            <a:r>
              <a:rPr lang="en-US" sz="1400" dirty="0" err="1">
                <a:solidFill>
                  <a:schemeClr val="tx1"/>
                </a:solidFill>
                <a:sym typeface="Wingdings" panose="05000000000000000000" pitchFamily="2" charset="2"/>
              </a:rPr>
              <a:t>HbF</a:t>
            </a:r>
            <a:r>
              <a:rPr lang="en-US" sz="1400" dirty="0">
                <a:solidFill>
                  <a:schemeClr val="tx1"/>
                </a:solidFill>
                <a:sym typeface="Wingdings" panose="05000000000000000000" pitchFamily="2" charset="2"/>
              </a:rPr>
              <a:t> levels, Genotype &amp; genetic variability, Social/economic/environmental </a:t>
            </a:r>
          </a:p>
          <a:p>
            <a:r>
              <a:rPr lang="en-US" sz="1800" b="1" dirty="0">
                <a:solidFill>
                  <a:schemeClr val="tx1"/>
                </a:solidFill>
              </a:rPr>
              <a:t>More than 3x VOC hospitalizations per year </a:t>
            </a:r>
            <a:r>
              <a:rPr lang="en-US" sz="1800" b="1" dirty="0">
                <a:solidFill>
                  <a:schemeClr val="tx1"/>
                </a:solidFill>
                <a:sym typeface="Wingdings" panose="05000000000000000000" pitchFamily="2" charset="2"/>
              </a:rPr>
              <a:t> early risk of death</a:t>
            </a:r>
          </a:p>
          <a:p>
            <a:pPr lvl="1"/>
            <a:r>
              <a:rPr lang="en-US" dirty="0">
                <a:solidFill>
                  <a:schemeClr val="tx1"/>
                </a:solidFill>
              </a:rPr>
              <a:t>Having frequent or prolonged episodes of pain is a key predictor of morbidity and mortality</a:t>
            </a:r>
            <a:endParaRPr lang="en-US" b="1" dirty="0">
              <a:solidFill>
                <a:schemeClr val="tx1"/>
              </a:solidFill>
              <a:sym typeface="Wingdings" panose="05000000000000000000" pitchFamily="2" charset="2"/>
            </a:endParaRPr>
          </a:p>
        </p:txBody>
      </p:sp>
      <p:pic>
        <p:nvPicPr>
          <p:cNvPr id="5" name="Picture 4">
            <a:extLst>
              <a:ext uri="{FF2B5EF4-FFF2-40B4-BE49-F238E27FC236}">
                <a16:creationId xmlns:a16="http://schemas.microsoft.com/office/drawing/2014/main" id="{2F1B6A14-2779-4965-8D14-9B45A8953BCA}"/>
              </a:ext>
            </a:extLst>
          </p:cNvPr>
          <p:cNvPicPr>
            <a:picLocks noChangeAspect="1"/>
          </p:cNvPicPr>
          <p:nvPr/>
        </p:nvPicPr>
        <p:blipFill>
          <a:blip r:embed="rId3"/>
          <a:stretch>
            <a:fillRect/>
          </a:stretch>
        </p:blipFill>
        <p:spPr>
          <a:xfrm>
            <a:off x="6096000" y="1525180"/>
            <a:ext cx="5839371" cy="3515031"/>
          </a:xfrm>
          <a:prstGeom prst="rect">
            <a:avLst/>
          </a:prstGeom>
        </p:spPr>
      </p:pic>
      <p:sp>
        <p:nvSpPr>
          <p:cNvPr id="6" name="Rectangle 5">
            <a:extLst>
              <a:ext uri="{FF2B5EF4-FFF2-40B4-BE49-F238E27FC236}">
                <a16:creationId xmlns:a16="http://schemas.microsoft.com/office/drawing/2014/main" id="{5FCE62EB-3B5F-496F-B29C-88389B4B02A4}"/>
              </a:ext>
            </a:extLst>
          </p:cNvPr>
          <p:cNvSpPr/>
          <p:nvPr/>
        </p:nvSpPr>
        <p:spPr>
          <a:xfrm>
            <a:off x="8074209" y="6471069"/>
            <a:ext cx="4017190" cy="307777"/>
          </a:xfrm>
          <a:prstGeom prst="rect">
            <a:avLst/>
          </a:prstGeom>
        </p:spPr>
        <p:txBody>
          <a:bodyPr wrap="none">
            <a:spAutoFit/>
          </a:bodyPr>
          <a:lstStyle/>
          <a:p>
            <a:r>
              <a:rPr lang="en-US" sz="1400" i="1" dirty="0"/>
              <a:t>Hassell / Am J </a:t>
            </a:r>
            <a:r>
              <a:rPr lang="en-US" sz="1400" i="1" dirty="0" err="1"/>
              <a:t>Prev</a:t>
            </a:r>
            <a:r>
              <a:rPr lang="en-US" sz="1400" i="1" dirty="0"/>
              <a:t> Med 2010;38(4S):S512–S521</a:t>
            </a:r>
          </a:p>
        </p:txBody>
      </p:sp>
    </p:spTree>
    <p:extLst>
      <p:ext uri="{BB962C8B-B14F-4D97-AF65-F5344CB8AC3E}">
        <p14:creationId xmlns:p14="http://schemas.microsoft.com/office/powerpoint/2010/main" val="299039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8C93-D0ED-4DF7-9261-43774625E807}"/>
              </a:ext>
            </a:extLst>
          </p:cNvPr>
          <p:cNvSpPr>
            <a:spLocks noGrp="1"/>
          </p:cNvSpPr>
          <p:nvPr>
            <p:ph type="title"/>
          </p:nvPr>
        </p:nvSpPr>
        <p:spPr>
          <a:xfrm>
            <a:off x="423746" y="1188637"/>
            <a:ext cx="4962293" cy="4480726"/>
          </a:xfrm>
        </p:spPr>
        <p:txBody>
          <a:bodyPr>
            <a:normAutofit/>
          </a:bodyPr>
          <a:lstStyle/>
          <a:p>
            <a:pPr algn="r"/>
            <a:r>
              <a:rPr lang="en-US" sz="5400" dirty="0">
                <a:ln w="0"/>
                <a:effectLst>
                  <a:outerShdw blurRad="38100" dist="25400" dir="5400000" algn="ctr" rotWithShape="0">
                    <a:srgbClr val="6E747A">
                      <a:alpha val="43000"/>
                    </a:srgbClr>
                  </a:outerShdw>
                </a:effectLst>
              </a:rPr>
              <a:t>With increasing life expectancy comes….</a:t>
            </a:r>
          </a:p>
        </p:txBody>
      </p:sp>
      <p:sp>
        <p:nvSpPr>
          <p:cNvPr id="3" name="Content Placeholder 2">
            <a:extLst>
              <a:ext uri="{FF2B5EF4-FFF2-40B4-BE49-F238E27FC236}">
                <a16:creationId xmlns:a16="http://schemas.microsoft.com/office/drawing/2014/main" id="{5E8421A4-63AE-4713-9D36-05BD3DAF51F6}"/>
              </a:ext>
            </a:extLst>
          </p:cNvPr>
          <p:cNvSpPr>
            <a:spLocks noGrp="1"/>
          </p:cNvSpPr>
          <p:nvPr>
            <p:ph idx="1"/>
          </p:nvPr>
        </p:nvSpPr>
        <p:spPr>
          <a:xfrm>
            <a:off x="5852161" y="507122"/>
            <a:ext cx="3795132" cy="5393324"/>
          </a:xfrm>
        </p:spPr>
        <p:txBody>
          <a:bodyPr anchor="ctr">
            <a:noAutofit/>
          </a:bodyPr>
          <a:lstStyle/>
          <a:p>
            <a:r>
              <a:rPr lang="en-US" sz="2000" dirty="0">
                <a:solidFill>
                  <a:schemeClr val="tx1"/>
                </a:solidFill>
              </a:rPr>
              <a:t>Increasing rate of morbidity due to complications</a:t>
            </a:r>
          </a:p>
          <a:p>
            <a:pPr lvl="1"/>
            <a:r>
              <a:rPr lang="en-US" dirty="0">
                <a:solidFill>
                  <a:schemeClr val="tx1"/>
                </a:solidFill>
              </a:rPr>
              <a:t>Observational study: 73% of SCD deaths with &gt;1 form of irreversible organ damage</a:t>
            </a:r>
          </a:p>
          <a:p>
            <a:r>
              <a:rPr lang="en-US" sz="2000" dirty="0">
                <a:solidFill>
                  <a:schemeClr val="tx1"/>
                </a:solidFill>
              </a:rPr>
              <a:t>Higher symptom needs</a:t>
            </a:r>
          </a:p>
          <a:p>
            <a:r>
              <a:rPr lang="en-US" sz="2000" dirty="0">
                <a:solidFill>
                  <a:schemeClr val="tx1"/>
                </a:solidFill>
              </a:rPr>
              <a:t>Psychological/social stress of living with life-limiting illness</a:t>
            </a:r>
          </a:p>
          <a:p>
            <a:r>
              <a:rPr lang="en-US" sz="2000" dirty="0">
                <a:solidFill>
                  <a:schemeClr val="tx1"/>
                </a:solidFill>
              </a:rPr>
              <a:t>Issues re: planning for the future (ACP)</a:t>
            </a:r>
          </a:p>
          <a:p>
            <a:pPr lvl="1"/>
            <a:r>
              <a:rPr lang="en-US" sz="1700" dirty="0">
                <a:solidFill>
                  <a:schemeClr val="tx1"/>
                </a:solidFill>
              </a:rPr>
              <a:t>Medical care plans</a:t>
            </a:r>
          </a:p>
          <a:p>
            <a:pPr lvl="1"/>
            <a:r>
              <a:rPr lang="en-US" sz="1700" dirty="0">
                <a:solidFill>
                  <a:schemeClr val="tx1"/>
                </a:solidFill>
              </a:rPr>
              <a:t>Decision makers</a:t>
            </a:r>
          </a:p>
          <a:p>
            <a:pPr lvl="1"/>
            <a:r>
              <a:rPr lang="en-US" sz="1700" dirty="0">
                <a:solidFill>
                  <a:schemeClr val="tx1"/>
                </a:solidFill>
              </a:rPr>
              <a:t>Plans for end of life, wishes surrounding advanced interventions, etc. </a:t>
            </a:r>
          </a:p>
        </p:txBody>
      </p:sp>
      <p:sp>
        <p:nvSpPr>
          <p:cNvPr id="5" name="TextBox 4">
            <a:extLst>
              <a:ext uri="{FF2B5EF4-FFF2-40B4-BE49-F238E27FC236}">
                <a16:creationId xmlns:a16="http://schemas.microsoft.com/office/drawing/2014/main" id="{2178378C-A28A-F93F-6527-E5B9E0CE61E4}"/>
              </a:ext>
            </a:extLst>
          </p:cNvPr>
          <p:cNvSpPr txBox="1"/>
          <p:nvPr/>
        </p:nvSpPr>
        <p:spPr>
          <a:xfrm>
            <a:off x="527304" y="6131528"/>
            <a:ext cx="6102096" cy="553998"/>
          </a:xfrm>
          <a:prstGeom prst="rect">
            <a:avLst/>
          </a:prstGeom>
          <a:noFill/>
        </p:spPr>
        <p:txBody>
          <a:bodyPr wrap="square">
            <a:spAutoFit/>
          </a:bodyPr>
          <a:lstStyle/>
          <a:p>
            <a:r>
              <a:rPr lang="en-US" sz="1000" dirty="0" err="1"/>
              <a:t>Powars</a:t>
            </a:r>
            <a:r>
              <a:rPr lang="en-US" sz="1000" dirty="0"/>
              <a:t> DR, Chan LS, </a:t>
            </a:r>
            <a:r>
              <a:rPr lang="en-US" sz="1000" dirty="0" err="1"/>
              <a:t>Hiti</a:t>
            </a:r>
            <a:r>
              <a:rPr lang="en-US" sz="1000" dirty="0"/>
              <a:t> A, </a:t>
            </a:r>
            <a:r>
              <a:rPr lang="en-US" sz="1000" dirty="0" err="1"/>
              <a:t>Ramicone</a:t>
            </a:r>
            <a:r>
              <a:rPr lang="en-US" sz="1000" dirty="0"/>
              <a:t> E, Johnson C. Outcome of sickle cell anemia: a 4-decade observational study of 1056 patients. Medicine (Baltimore). 2005 Nov;84(6):363-376. </a:t>
            </a:r>
            <a:r>
              <a:rPr lang="en-US" sz="1000" dirty="0" err="1"/>
              <a:t>doi</a:t>
            </a:r>
            <a:r>
              <a:rPr lang="en-US" sz="1000" dirty="0"/>
              <a:t>: 10.1097/01.md.0000189089.45003.52. PMID: 16267411</a:t>
            </a:r>
          </a:p>
        </p:txBody>
      </p:sp>
    </p:spTree>
    <p:extLst>
      <p:ext uri="{BB962C8B-B14F-4D97-AF65-F5344CB8AC3E}">
        <p14:creationId xmlns:p14="http://schemas.microsoft.com/office/powerpoint/2010/main" val="3553077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6BEAC-6A82-438F-89C0-470A57BC6568}"/>
              </a:ext>
            </a:extLst>
          </p:cNvPr>
          <p:cNvSpPr>
            <a:spLocks noGrp="1"/>
          </p:cNvSpPr>
          <p:nvPr>
            <p:ph type="title"/>
          </p:nvPr>
        </p:nvSpPr>
        <p:spPr>
          <a:xfrm>
            <a:off x="1286933" y="609600"/>
            <a:ext cx="10197494" cy="1099457"/>
          </a:xfrm>
        </p:spPr>
        <p:txBody>
          <a:bodyPr>
            <a:normAutofit/>
          </a:bodyPr>
          <a:lstStyle/>
          <a:p>
            <a:r>
              <a:rPr lang="en-US">
                <a:ln w="0"/>
                <a:effectLst>
                  <a:outerShdw blurRad="38100" dist="25400" dir="5400000" algn="ctr" rotWithShape="0">
                    <a:srgbClr val="6E747A">
                      <a:alpha val="43000"/>
                    </a:srgbClr>
                  </a:outerShdw>
                </a:effectLst>
              </a:rPr>
              <a:t>A Case for Palliative Care in SCD</a:t>
            </a:r>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4368AB4-4DCC-8E8B-753F-80F066893401}"/>
              </a:ext>
            </a:extLst>
          </p:cNvPr>
          <p:cNvGraphicFramePr>
            <a:graphicFrameLocks noGrp="1"/>
          </p:cNvGraphicFramePr>
          <p:nvPr>
            <p:ph idx="1"/>
            <p:extLst>
              <p:ext uri="{D42A27DB-BD31-4B8C-83A1-F6EECF244321}">
                <p14:modId xmlns:p14="http://schemas.microsoft.com/office/powerpoint/2010/main" val="2856382808"/>
              </p:ext>
            </p:extLst>
          </p:nvPr>
        </p:nvGraphicFramePr>
        <p:xfrm>
          <a:off x="974558" y="1528011"/>
          <a:ext cx="10509869" cy="5065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6327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D1C6-F7BF-32A5-AD05-B717B8FE4942}"/>
              </a:ext>
            </a:extLst>
          </p:cNvPr>
          <p:cNvSpPr>
            <a:spLocks noGrp="1"/>
          </p:cNvSpPr>
          <p:nvPr>
            <p:ph type="title"/>
          </p:nvPr>
        </p:nvSpPr>
        <p:spPr>
          <a:xfrm>
            <a:off x="677334" y="609600"/>
            <a:ext cx="9358667" cy="1320800"/>
          </a:xfrm>
        </p:spPr>
        <p:txBody>
          <a:bodyPr>
            <a:normAutofit/>
          </a:bodyPr>
          <a:lstStyle/>
          <a:p>
            <a:r>
              <a:rPr lang="en-US" sz="3300" dirty="0"/>
              <a:t>The Power of the Multidisciplinary Approach</a:t>
            </a:r>
          </a:p>
        </p:txBody>
      </p:sp>
      <p:sp>
        <p:nvSpPr>
          <p:cNvPr id="3" name="Content Placeholder 2">
            <a:extLst>
              <a:ext uri="{FF2B5EF4-FFF2-40B4-BE49-F238E27FC236}">
                <a16:creationId xmlns:a16="http://schemas.microsoft.com/office/drawing/2014/main" id="{5F215186-2F82-B245-3B74-59AB298C939B}"/>
              </a:ext>
            </a:extLst>
          </p:cNvPr>
          <p:cNvSpPr>
            <a:spLocks noGrp="1"/>
          </p:cNvSpPr>
          <p:nvPr>
            <p:ph idx="1"/>
          </p:nvPr>
        </p:nvSpPr>
        <p:spPr>
          <a:xfrm>
            <a:off x="677334" y="1619459"/>
            <a:ext cx="7820490" cy="3880773"/>
          </a:xfrm>
        </p:spPr>
        <p:txBody>
          <a:bodyPr>
            <a:normAutofit/>
          </a:bodyPr>
          <a:lstStyle/>
          <a:p>
            <a:r>
              <a:rPr lang="en-US" sz="2000" dirty="0">
                <a:solidFill>
                  <a:schemeClr val="tx1"/>
                </a:solidFill>
              </a:rPr>
              <a:t>Five-year study at Yale New Haven Children’s Hospital demonstrated the power of incorporating multiple modalities into the treatment of pain:</a:t>
            </a:r>
          </a:p>
          <a:p>
            <a:pPr lvl="1"/>
            <a:r>
              <a:rPr lang="en-US" sz="2000" dirty="0">
                <a:solidFill>
                  <a:schemeClr val="tx1"/>
                </a:solidFill>
              </a:rPr>
              <a:t>Team including representatives from hematology, child psych, psychiatry, adolescent medicine, pain med, peds EM, nursing, social work, child life, and QI</a:t>
            </a:r>
          </a:p>
          <a:p>
            <a:pPr lvl="1"/>
            <a:r>
              <a:rPr lang="en-US" sz="2000" dirty="0">
                <a:solidFill>
                  <a:schemeClr val="tx1"/>
                </a:solidFill>
              </a:rPr>
              <a:t>61% reduction in hospitalizations, a decreased LOS and a reduction in readmission rates from 33.9% to 19.4%</a:t>
            </a:r>
          </a:p>
        </p:txBody>
      </p:sp>
      <p:sp>
        <p:nvSpPr>
          <p:cNvPr id="5" name="TextBox 4">
            <a:extLst>
              <a:ext uri="{FF2B5EF4-FFF2-40B4-BE49-F238E27FC236}">
                <a16:creationId xmlns:a16="http://schemas.microsoft.com/office/drawing/2014/main" id="{0F2149AA-915C-F823-27A3-922180F09273}"/>
              </a:ext>
            </a:extLst>
          </p:cNvPr>
          <p:cNvSpPr txBox="1"/>
          <p:nvPr/>
        </p:nvSpPr>
        <p:spPr>
          <a:xfrm>
            <a:off x="797503" y="6271551"/>
            <a:ext cx="6104658" cy="553998"/>
          </a:xfrm>
          <a:prstGeom prst="rect">
            <a:avLst/>
          </a:prstGeom>
          <a:noFill/>
        </p:spPr>
        <p:txBody>
          <a:bodyPr wrap="square">
            <a:spAutoFit/>
          </a:bodyPr>
          <a:lstStyle/>
          <a:p>
            <a:pPr algn="l"/>
            <a:r>
              <a:rPr lang="en-US" sz="1000" b="0" i="0" dirty="0">
                <a:solidFill>
                  <a:srgbClr val="212121"/>
                </a:solidFill>
                <a:effectLst/>
                <a:latin typeface="BlinkMacSystemFont"/>
              </a:rPr>
              <a:t>Balsamo L, </a:t>
            </a:r>
            <a:r>
              <a:rPr lang="en-US" sz="1000" b="0" i="0" dirty="0" err="1">
                <a:solidFill>
                  <a:srgbClr val="212121"/>
                </a:solidFill>
                <a:effectLst/>
                <a:latin typeface="BlinkMacSystemFont"/>
              </a:rPr>
              <a:t>Shabanova</a:t>
            </a:r>
            <a:r>
              <a:rPr lang="en-US" sz="1000" b="0" i="0" dirty="0">
                <a:solidFill>
                  <a:srgbClr val="212121"/>
                </a:solidFill>
                <a:effectLst/>
                <a:latin typeface="BlinkMacSystemFont"/>
              </a:rPr>
              <a:t> V, </a:t>
            </a:r>
            <a:r>
              <a:rPr lang="en-US" sz="1000" b="0" i="0" dirty="0" err="1">
                <a:solidFill>
                  <a:srgbClr val="212121"/>
                </a:solidFill>
                <a:effectLst/>
                <a:latin typeface="BlinkMacSystemFont"/>
              </a:rPr>
              <a:t>Carbonella</a:t>
            </a:r>
            <a:r>
              <a:rPr lang="en-US" sz="1000" b="0" i="0" dirty="0">
                <a:solidFill>
                  <a:srgbClr val="212121"/>
                </a:solidFill>
                <a:effectLst/>
                <a:latin typeface="BlinkMacSystemFont"/>
              </a:rPr>
              <a:t> J, </a:t>
            </a:r>
            <a:r>
              <a:rPr lang="en-US" sz="1000" b="0" i="0" dirty="0" err="1">
                <a:solidFill>
                  <a:srgbClr val="212121"/>
                </a:solidFill>
                <a:effectLst/>
                <a:latin typeface="BlinkMacSystemFont"/>
              </a:rPr>
              <a:t>Szondy</a:t>
            </a:r>
            <a:r>
              <a:rPr lang="en-US" sz="1000" b="0" i="0" dirty="0">
                <a:solidFill>
                  <a:srgbClr val="212121"/>
                </a:solidFill>
                <a:effectLst/>
                <a:latin typeface="BlinkMacSystemFont"/>
              </a:rPr>
              <a:t> MV, </a:t>
            </a:r>
            <a:r>
              <a:rPr lang="en-US" sz="1000" b="0" i="0" dirty="0" err="1">
                <a:solidFill>
                  <a:srgbClr val="212121"/>
                </a:solidFill>
                <a:effectLst/>
                <a:latin typeface="BlinkMacSystemFont"/>
              </a:rPr>
              <a:t>Kalbfeld</a:t>
            </a:r>
            <a:r>
              <a:rPr lang="en-US" sz="1000" b="0" i="0" dirty="0">
                <a:solidFill>
                  <a:srgbClr val="212121"/>
                </a:solidFill>
                <a:effectLst/>
                <a:latin typeface="BlinkMacSystemFont"/>
              </a:rPr>
              <a:t> K, Thomas DA, Santucci K, Grossman M, </a:t>
            </a:r>
            <a:r>
              <a:rPr lang="en-US" sz="1000" b="0" i="0" dirty="0" err="1">
                <a:solidFill>
                  <a:srgbClr val="212121"/>
                </a:solidFill>
                <a:effectLst/>
                <a:latin typeface="BlinkMacSystemFont"/>
              </a:rPr>
              <a:t>Pashankar</a:t>
            </a:r>
            <a:r>
              <a:rPr lang="en-US" sz="1000" b="0" i="0" dirty="0">
                <a:solidFill>
                  <a:srgbClr val="212121"/>
                </a:solidFill>
                <a:effectLst/>
                <a:latin typeface="BlinkMacSystemFont"/>
              </a:rPr>
              <a:t> F. Improving Care for Sickle Cell Pain Crisis Using a Multidisciplinary Approach. Pediatrics. 2019 May;143(5):e20182218. </a:t>
            </a:r>
            <a:r>
              <a:rPr lang="en-US" sz="1000" b="0" i="0" dirty="0" err="1">
                <a:solidFill>
                  <a:srgbClr val="212121"/>
                </a:solidFill>
                <a:effectLst/>
                <a:latin typeface="BlinkMacSystemFont"/>
              </a:rPr>
              <a:t>doi</a:t>
            </a:r>
            <a:r>
              <a:rPr lang="en-US" sz="1000" b="0" i="0" dirty="0">
                <a:solidFill>
                  <a:srgbClr val="212121"/>
                </a:solidFill>
                <a:effectLst/>
                <a:latin typeface="BlinkMacSystemFont"/>
              </a:rPr>
              <a:t>: 10.1542/peds.2018-2218. </a:t>
            </a:r>
            <a:r>
              <a:rPr lang="en-US" sz="1000" b="0" i="0" dirty="0" err="1">
                <a:solidFill>
                  <a:srgbClr val="212121"/>
                </a:solidFill>
                <a:effectLst/>
                <a:latin typeface="BlinkMacSystemFont"/>
              </a:rPr>
              <a:t>Epub</a:t>
            </a:r>
            <a:r>
              <a:rPr lang="en-US" sz="1000" b="0" i="0" dirty="0">
                <a:solidFill>
                  <a:srgbClr val="212121"/>
                </a:solidFill>
                <a:effectLst/>
                <a:latin typeface="BlinkMacSystemFont"/>
              </a:rPr>
              <a:t> 2019 Apr 3. PMID: 30944154.</a:t>
            </a:r>
          </a:p>
        </p:txBody>
      </p:sp>
    </p:spTree>
    <p:extLst>
      <p:ext uri="{BB962C8B-B14F-4D97-AF65-F5344CB8AC3E}">
        <p14:creationId xmlns:p14="http://schemas.microsoft.com/office/powerpoint/2010/main" val="482743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823D3DB-7C3E-4E70-BDF8-54E3C00B5D6E}"/>
              </a:ext>
            </a:extLst>
          </p:cNvPr>
          <p:cNvSpPr>
            <a:spLocks noGrp="1"/>
          </p:cNvSpPr>
          <p:nvPr>
            <p:ph type="title"/>
          </p:nvPr>
        </p:nvSpPr>
        <p:spPr>
          <a:xfrm>
            <a:off x="807723" y="518598"/>
            <a:ext cx="8742678" cy="1048945"/>
          </a:xfrm>
        </p:spPr>
        <p:txBody>
          <a:bodyPr>
            <a:noAutofit/>
          </a:bodyPr>
          <a:lstStyle/>
          <a:p>
            <a:pPr eaLnBrk="1" fontAlgn="auto" hangingPunct="1">
              <a:spcAft>
                <a:spcPts val="0"/>
              </a:spcAft>
              <a:defRPr/>
            </a:pPr>
            <a:r>
              <a:rPr lang="en-US" altLang="en-US" sz="3300" dirty="0"/>
              <a:t>PC needs of patients with sickle cell disease</a:t>
            </a:r>
          </a:p>
        </p:txBody>
      </p:sp>
      <p:graphicFrame>
        <p:nvGraphicFramePr>
          <p:cNvPr id="40965" name="Content Placeholder 2">
            <a:extLst>
              <a:ext uri="{FF2B5EF4-FFF2-40B4-BE49-F238E27FC236}">
                <a16:creationId xmlns:a16="http://schemas.microsoft.com/office/drawing/2014/main" id="{691AC784-CE59-3E3D-B9D2-4BBBB1EF2912}"/>
              </a:ext>
            </a:extLst>
          </p:cNvPr>
          <p:cNvGraphicFramePr>
            <a:graphicFrameLocks noGrp="1"/>
          </p:cNvGraphicFramePr>
          <p:nvPr>
            <p:ph idx="1"/>
          </p:nvPr>
        </p:nvGraphicFramePr>
        <p:xfrm>
          <a:off x="807722" y="1567543"/>
          <a:ext cx="10576558" cy="4598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65D479D-6604-A358-E86E-28218E066B86}"/>
              </a:ext>
            </a:extLst>
          </p:cNvPr>
          <p:cNvSpPr txBox="1"/>
          <p:nvPr/>
        </p:nvSpPr>
        <p:spPr>
          <a:xfrm>
            <a:off x="838200" y="6292950"/>
            <a:ext cx="6102096" cy="400110"/>
          </a:xfrm>
          <a:prstGeom prst="rect">
            <a:avLst/>
          </a:prstGeom>
          <a:noFill/>
        </p:spPr>
        <p:txBody>
          <a:bodyPr wrap="square">
            <a:spAutoFit/>
          </a:bodyPr>
          <a:lstStyle/>
          <a:p>
            <a:r>
              <a:rPr lang="en-US" sz="1000" i="1" dirty="0"/>
              <a:t>Laurence B, George D, Woods D. Association between elevated depressive symptoms and clinical disease severity in African-American adults with sickle cell disease. J Natl Med Assoc. 2006;98:365-369</a:t>
            </a:r>
            <a:endParaRPr lang="en-US" sz="1000" dirty="0"/>
          </a:p>
        </p:txBody>
      </p:sp>
    </p:spTree>
    <p:extLst>
      <p:ext uri="{BB962C8B-B14F-4D97-AF65-F5344CB8AC3E}">
        <p14:creationId xmlns:p14="http://schemas.microsoft.com/office/powerpoint/2010/main" val="1893045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FFF9-65FF-4F42-96E7-F100C040D0FE}"/>
              </a:ext>
            </a:extLst>
          </p:cNvPr>
          <p:cNvSpPr>
            <a:spLocks noGrp="1"/>
          </p:cNvSpPr>
          <p:nvPr>
            <p:ph type="title"/>
          </p:nvPr>
        </p:nvSpPr>
        <p:spPr>
          <a:xfrm>
            <a:off x="830526" y="608584"/>
            <a:ext cx="8856959" cy="1320800"/>
          </a:xfrm>
        </p:spPr>
        <p:txBody>
          <a:bodyPr>
            <a:normAutofit/>
          </a:bodyPr>
          <a:lstStyle/>
          <a:p>
            <a:pPr>
              <a:defRPr/>
            </a:pPr>
            <a:r>
              <a:rPr lang="en-US" altLang="en-US" sz="4600" dirty="0"/>
              <a:t>PC needs of patients with SCD</a:t>
            </a:r>
            <a:endParaRPr lang="en-US" sz="4600" dirty="0"/>
          </a:p>
        </p:txBody>
      </p:sp>
      <p:sp>
        <p:nvSpPr>
          <p:cNvPr id="3" name="Content Placeholder 2">
            <a:extLst>
              <a:ext uri="{FF2B5EF4-FFF2-40B4-BE49-F238E27FC236}">
                <a16:creationId xmlns:a16="http://schemas.microsoft.com/office/drawing/2014/main" id="{51FEC023-7A43-4B79-AB8F-7B90D700A8F6}"/>
              </a:ext>
            </a:extLst>
          </p:cNvPr>
          <p:cNvSpPr>
            <a:spLocks noGrp="1"/>
          </p:cNvSpPr>
          <p:nvPr>
            <p:ph idx="1"/>
          </p:nvPr>
        </p:nvSpPr>
        <p:spPr>
          <a:xfrm>
            <a:off x="838200" y="1624263"/>
            <a:ext cx="8849285" cy="4557081"/>
          </a:xfrm>
        </p:spPr>
        <p:txBody>
          <a:bodyPr vert="horz" lIns="91440" tIns="45720" rIns="91440" bIns="45720" rtlCol="0" anchor="t">
            <a:noAutofit/>
          </a:bodyPr>
          <a:lstStyle/>
          <a:p>
            <a:pPr>
              <a:defRPr/>
            </a:pPr>
            <a:r>
              <a:rPr lang="en-US" altLang="en-US" sz="2300" dirty="0">
                <a:solidFill>
                  <a:schemeClr val="tx1"/>
                </a:solidFill>
              </a:rPr>
              <a:t>Recurrent hospitalizations and ED visits due to complications of disease</a:t>
            </a:r>
          </a:p>
          <a:p>
            <a:pPr>
              <a:defRPr/>
            </a:pPr>
            <a:r>
              <a:rPr lang="en-US" sz="2300" dirty="0">
                <a:solidFill>
                  <a:schemeClr val="tx1"/>
                </a:solidFill>
              </a:rPr>
              <a:t>Most patients with SCD die in the hospital (63%) or ED (15%) </a:t>
            </a:r>
          </a:p>
          <a:p>
            <a:pPr>
              <a:defRPr/>
            </a:pPr>
            <a:r>
              <a:rPr lang="en-US" sz="2300" dirty="0">
                <a:solidFill>
                  <a:schemeClr val="tx1"/>
                </a:solidFill>
              </a:rPr>
              <a:t>In their last year of life people with SCD were hospitalized for an average of 42 days (SD: 49 days) over five admissions</a:t>
            </a:r>
          </a:p>
          <a:p>
            <a:pPr>
              <a:defRPr/>
            </a:pPr>
            <a:r>
              <a:rPr lang="en-US" sz="2300" dirty="0">
                <a:solidFill>
                  <a:schemeClr val="tx1"/>
                </a:solidFill>
              </a:rPr>
              <a:t>Inpatient admissions and ED visits increases sharply a month before death</a:t>
            </a:r>
          </a:p>
          <a:p>
            <a:pPr marL="0" indent="0">
              <a:buFont typeface="Arial" panose="020B0604020202020204" pitchFamily="34" charset="0"/>
              <a:buNone/>
              <a:defRPr/>
            </a:pPr>
            <a:endParaRPr lang="en-US" sz="1900" i="1" dirty="0"/>
          </a:p>
          <a:p>
            <a:pPr marL="0" indent="0">
              <a:buFont typeface="Wingdings 3" charset="2"/>
              <a:buNone/>
              <a:defRPr/>
            </a:pPr>
            <a:endParaRPr lang="en-US" altLang="en-US" sz="1900" dirty="0"/>
          </a:p>
          <a:p>
            <a:pPr>
              <a:buFont typeface="Wingdings 3" charset="2"/>
              <a:buChar char=""/>
              <a:defRPr/>
            </a:pPr>
            <a:endParaRPr lang="en-US" altLang="en-US" sz="1900" dirty="0"/>
          </a:p>
          <a:p>
            <a:pPr>
              <a:defRPr/>
            </a:pPr>
            <a:endParaRPr lang="en-US" altLang="en-US" sz="1900" dirty="0"/>
          </a:p>
          <a:p>
            <a:pPr>
              <a:defRPr/>
            </a:pPr>
            <a:endParaRPr lang="en-US" sz="1900" dirty="0"/>
          </a:p>
        </p:txBody>
      </p:sp>
      <p:sp>
        <p:nvSpPr>
          <p:cNvPr id="5" name="TextBox 4">
            <a:extLst>
              <a:ext uri="{FF2B5EF4-FFF2-40B4-BE49-F238E27FC236}">
                <a16:creationId xmlns:a16="http://schemas.microsoft.com/office/drawing/2014/main" id="{721AE94A-8D38-2643-1AD8-55FDBBA31D1E}"/>
              </a:ext>
            </a:extLst>
          </p:cNvPr>
          <p:cNvSpPr txBox="1"/>
          <p:nvPr/>
        </p:nvSpPr>
        <p:spPr>
          <a:xfrm>
            <a:off x="838200" y="6179918"/>
            <a:ext cx="10674095" cy="861774"/>
          </a:xfrm>
          <a:prstGeom prst="rect">
            <a:avLst/>
          </a:prstGeom>
          <a:noFill/>
        </p:spPr>
        <p:txBody>
          <a:bodyPr wrap="square" lIns="91440" tIns="45720" rIns="91440" bIns="45720" anchor="t">
            <a:spAutoFit/>
          </a:bodyPr>
          <a:lstStyle/>
          <a:p>
            <a:pPr marL="0" indent="0">
              <a:buFont typeface="Arial" panose="020B0604020202020204" pitchFamily="34" charset="0"/>
              <a:buNone/>
              <a:defRPr/>
            </a:pPr>
            <a:r>
              <a:rPr lang="en-US" sz="1000" i="1" dirty="0" err="1"/>
              <a:t>Paulukonis</a:t>
            </a:r>
            <a:r>
              <a:rPr lang="en-US" sz="1000" i="1" dirty="0"/>
              <a:t> ST, </a:t>
            </a:r>
            <a:r>
              <a:rPr lang="en-US" sz="1000" i="1" dirty="0" err="1"/>
              <a:t>Feuhtbaum</a:t>
            </a:r>
            <a:r>
              <a:rPr lang="en-US" sz="1000" i="1" dirty="0"/>
              <a:t> LB, Coates TD, et al. Emergency department utilization by Californians with sickle cell disease, 2005-2014. </a:t>
            </a:r>
            <a:r>
              <a:rPr lang="en-US" sz="1000" i="1" dirty="0" err="1"/>
              <a:t>Pediatr</a:t>
            </a:r>
            <a:r>
              <a:rPr lang="en-US" sz="1000" i="1" dirty="0"/>
              <a:t> Blood. June 2017;64(6):e26390. </a:t>
            </a:r>
            <a:endParaRPr lang="en-US" altLang="en-US" sz="1000" i="1" dirty="0"/>
          </a:p>
          <a:p>
            <a:pPr marL="0" indent="0">
              <a:buFont typeface="Arial" panose="020B0604020202020204" pitchFamily="34" charset="0"/>
              <a:buNone/>
              <a:defRPr/>
            </a:pPr>
            <a:r>
              <a:rPr lang="en-US" sz="1000" i="1" dirty="0"/>
              <a:t>Blinder MA, Duh MS, Sasane M, et al. Age-Related Emergency Department Reliance in Patients with Sickle Cell Disease. J Emerg Med. 2015 Oct; 49(4): 513-522.</a:t>
            </a:r>
          </a:p>
          <a:p>
            <a:pPr>
              <a:defRPr/>
            </a:pPr>
            <a:r>
              <a:rPr lang="en-US" sz="1000" i="1" dirty="0"/>
              <a:t>Johnston EE,  Adesina OO, Elysia Alvarez E, et al.  Acute care utilization at end of life in sickle cell disease: Highlighting the need for a palliative approach. Journal of Palliative Medicine. Jan 2020.24-32.</a:t>
            </a:r>
            <a:endParaRPr lang="en-US" sz="1000" dirty="0"/>
          </a:p>
          <a:p>
            <a:pPr>
              <a:defRPr/>
            </a:pPr>
            <a:endParaRPr lang="en-US" sz="1000" i="1" dirty="0"/>
          </a:p>
        </p:txBody>
      </p:sp>
    </p:spTree>
    <p:extLst>
      <p:ext uri="{BB962C8B-B14F-4D97-AF65-F5344CB8AC3E}">
        <p14:creationId xmlns:p14="http://schemas.microsoft.com/office/powerpoint/2010/main" val="3333271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C15F6F0-C623-45CE-94B6-E2B9BF153F00}"/>
              </a:ext>
            </a:extLst>
          </p:cNvPr>
          <p:cNvSpPr>
            <a:spLocks noGrp="1"/>
          </p:cNvSpPr>
          <p:nvPr>
            <p:ph type="title"/>
          </p:nvPr>
        </p:nvSpPr>
        <p:spPr>
          <a:xfrm>
            <a:off x="686637" y="405075"/>
            <a:ext cx="7327063" cy="5994753"/>
          </a:xfrm>
        </p:spPr>
        <p:txBody>
          <a:bodyPr>
            <a:normAutofit/>
          </a:bodyPr>
          <a:lstStyle/>
          <a:p>
            <a:pPr>
              <a:defRPr/>
            </a:pPr>
            <a:r>
              <a:rPr lang="en-US" altLang="en-US" sz="5000" dirty="0"/>
              <a:t>PC interventions in SCD</a:t>
            </a:r>
          </a:p>
        </p:txBody>
      </p:sp>
      <p:sp>
        <p:nvSpPr>
          <p:cNvPr id="3" name="Content Placeholder 2">
            <a:extLst>
              <a:ext uri="{FF2B5EF4-FFF2-40B4-BE49-F238E27FC236}">
                <a16:creationId xmlns:a16="http://schemas.microsoft.com/office/drawing/2014/main" id="{7791AEDE-629E-4073-8BDD-4CD5A5418BBF}"/>
              </a:ext>
            </a:extLst>
          </p:cNvPr>
          <p:cNvSpPr>
            <a:spLocks noGrp="1"/>
          </p:cNvSpPr>
          <p:nvPr>
            <p:ph idx="1"/>
          </p:nvPr>
        </p:nvSpPr>
        <p:spPr>
          <a:xfrm>
            <a:off x="5524500" y="790492"/>
            <a:ext cx="4292600" cy="5431536"/>
          </a:xfrm>
        </p:spPr>
        <p:txBody>
          <a:bodyPr rtlCol="0" anchor="ctr">
            <a:normAutofit/>
          </a:bodyPr>
          <a:lstStyle/>
          <a:p>
            <a:pPr eaLnBrk="1" fontAlgn="auto" hangingPunct="1">
              <a:spcAft>
                <a:spcPts val="0"/>
              </a:spcAft>
              <a:buFont typeface="Wingdings" panose="05000000000000000000" pitchFamily="2" charset="2"/>
              <a:buChar char="§"/>
              <a:defRPr/>
            </a:pPr>
            <a:r>
              <a:rPr lang="en-US" sz="2400" dirty="0">
                <a:solidFill>
                  <a:schemeClr val="tx1"/>
                </a:solidFill>
              </a:rPr>
              <a:t>Pain management in patients with complex multimodal pain regimens</a:t>
            </a:r>
          </a:p>
          <a:p>
            <a:pPr eaLnBrk="1" fontAlgn="auto" hangingPunct="1">
              <a:spcAft>
                <a:spcPts val="0"/>
              </a:spcAft>
              <a:buFont typeface="Wingdings" panose="05000000000000000000" pitchFamily="2" charset="2"/>
              <a:buChar char="§"/>
              <a:defRPr/>
            </a:pPr>
            <a:r>
              <a:rPr lang="en-US" sz="2400" dirty="0">
                <a:solidFill>
                  <a:schemeClr val="tx1"/>
                </a:solidFill>
              </a:rPr>
              <a:t>Assessment of “Total Pain”</a:t>
            </a:r>
          </a:p>
          <a:p>
            <a:pPr>
              <a:buFont typeface="Wingdings" panose="05000000000000000000" pitchFamily="2" charset="2"/>
              <a:buChar char="§"/>
              <a:defRPr/>
            </a:pPr>
            <a:r>
              <a:rPr lang="en-US" sz="2400" dirty="0">
                <a:solidFill>
                  <a:schemeClr val="tx1"/>
                </a:solidFill>
              </a:rPr>
              <a:t>Palliative care can make recommendations for non-pharmacological pain management interventions</a:t>
            </a:r>
          </a:p>
        </p:txBody>
      </p:sp>
      <p:pic>
        <p:nvPicPr>
          <p:cNvPr id="4" name="Picture 3">
            <a:extLst>
              <a:ext uri="{FF2B5EF4-FFF2-40B4-BE49-F238E27FC236}">
                <a16:creationId xmlns:a16="http://schemas.microsoft.com/office/drawing/2014/main" id="{D11ED029-642A-2D6E-3D83-F84553E3A513}"/>
              </a:ext>
            </a:extLst>
          </p:cNvPr>
          <p:cNvPicPr>
            <a:picLocks noChangeAspect="1"/>
          </p:cNvPicPr>
          <p:nvPr/>
        </p:nvPicPr>
        <p:blipFill>
          <a:blip r:embed="rId3"/>
          <a:stretch>
            <a:fillRect/>
          </a:stretch>
        </p:blipFill>
        <p:spPr>
          <a:xfrm>
            <a:off x="623511" y="2153653"/>
            <a:ext cx="5006474" cy="434296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B8791C9-ED8B-4918-9BDE-62FB53F1EE03}"/>
              </a:ext>
            </a:extLst>
          </p:cNvPr>
          <p:cNvSpPr>
            <a:spLocks noGrp="1"/>
          </p:cNvSpPr>
          <p:nvPr>
            <p:ph type="title"/>
          </p:nvPr>
        </p:nvSpPr>
        <p:spPr>
          <a:xfrm>
            <a:off x="830179" y="488482"/>
            <a:ext cx="9228221" cy="5431536"/>
          </a:xfrm>
        </p:spPr>
        <p:txBody>
          <a:bodyPr>
            <a:normAutofit/>
          </a:bodyPr>
          <a:lstStyle/>
          <a:p>
            <a:pPr eaLnBrk="1" fontAlgn="auto" hangingPunct="1">
              <a:spcAft>
                <a:spcPts val="0"/>
              </a:spcAft>
              <a:defRPr/>
            </a:pPr>
            <a:r>
              <a:rPr lang="en-US" altLang="en-US" sz="5000" dirty="0"/>
              <a:t>PC Interventions in SCD</a:t>
            </a:r>
          </a:p>
        </p:txBody>
      </p:sp>
      <p:sp>
        <p:nvSpPr>
          <p:cNvPr id="44035" name="Content Placeholder 2">
            <a:extLst>
              <a:ext uri="{FF2B5EF4-FFF2-40B4-BE49-F238E27FC236}">
                <a16:creationId xmlns:a16="http://schemas.microsoft.com/office/drawing/2014/main" id="{606FD01F-AE1C-444B-8811-06831CC79776}"/>
              </a:ext>
            </a:extLst>
          </p:cNvPr>
          <p:cNvSpPr>
            <a:spLocks noGrp="1" noChangeArrowheads="1"/>
          </p:cNvSpPr>
          <p:nvPr>
            <p:ph idx="1"/>
          </p:nvPr>
        </p:nvSpPr>
        <p:spPr>
          <a:xfrm>
            <a:off x="830179" y="1792706"/>
            <a:ext cx="8888611" cy="4451685"/>
          </a:xfrm>
        </p:spPr>
        <p:txBody>
          <a:bodyPr anchor="ctr">
            <a:normAutofit/>
          </a:bodyPr>
          <a:lstStyle/>
          <a:p>
            <a:pPr eaLnBrk="1" hangingPunct="1">
              <a:buFont typeface="Wingdings" panose="05000000000000000000" pitchFamily="2" charset="2"/>
              <a:buChar char="§"/>
            </a:pPr>
            <a:r>
              <a:rPr lang="en-US" altLang="en-US" sz="2200" b="1" dirty="0">
                <a:solidFill>
                  <a:schemeClr val="tx1"/>
                </a:solidFill>
              </a:rPr>
              <a:t>Advanced care planning</a:t>
            </a:r>
          </a:p>
          <a:p>
            <a:pPr eaLnBrk="1" hangingPunct="1">
              <a:buFont typeface="Wingdings" panose="05000000000000000000" pitchFamily="2" charset="2"/>
              <a:buChar char="§"/>
            </a:pPr>
            <a:r>
              <a:rPr lang="en-US" altLang="en-US" sz="2200" b="1" dirty="0">
                <a:solidFill>
                  <a:schemeClr val="tx1"/>
                </a:solidFill>
              </a:rPr>
              <a:t>Goals of care discussions</a:t>
            </a:r>
          </a:p>
          <a:p>
            <a:pPr eaLnBrk="1" hangingPunct="1">
              <a:buFont typeface="Wingdings" panose="05000000000000000000" pitchFamily="2" charset="2"/>
              <a:buChar char="§"/>
            </a:pPr>
            <a:r>
              <a:rPr lang="en-US" altLang="en-US" sz="2200" b="1" dirty="0">
                <a:solidFill>
                  <a:schemeClr val="tx1"/>
                </a:solidFill>
              </a:rPr>
              <a:t>Navigation</a:t>
            </a:r>
            <a:r>
              <a:rPr lang="en-US" altLang="en-US" sz="2200" dirty="0">
                <a:solidFill>
                  <a:schemeClr val="tx1"/>
                </a:solidFill>
              </a:rPr>
              <a:t> of medical treatment and coordination of care</a:t>
            </a:r>
          </a:p>
          <a:p>
            <a:pPr lvl="1" eaLnBrk="1" hangingPunct="1">
              <a:buFont typeface="Wingdings" panose="05000000000000000000" pitchFamily="2" charset="2"/>
              <a:buChar char="§"/>
            </a:pPr>
            <a:r>
              <a:rPr lang="en-US" altLang="en-US" sz="2200" dirty="0">
                <a:solidFill>
                  <a:schemeClr val="tx1"/>
                </a:solidFill>
              </a:rPr>
              <a:t>Plan for pain crisis and coordination with ED teams</a:t>
            </a:r>
          </a:p>
          <a:p>
            <a:pPr lvl="1" eaLnBrk="1" hangingPunct="1">
              <a:buFont typeface="Wingdings" panose="05000000000000000000" pitchFamily="2" charset="2"/>
              <a:buChar char="§"/>
            </a:pPr>
            <a:r>
              <a:rPr lang="en-US" altLang="en-US" sz="2200" dirty="0">
                <a:solidFill>
                  <a:schemeClr val="tx1"/>
                </a:solidFill>
              </a:rPr>
              <a:t>Collaboration with hematologists to discuss disease trajectory</a:t>
            </a:r>
          </a:p>
          <a:p>
            <a:pPr lvl="1" eaLnBrk="1" hangingPunct="1">
              <a:buFont typeface="Wingdings" panose="05000000000000000000" pitchFamily="2" charset="2"/>
              <a:buChar char="§"/>
            </a:pPr>
            <a:r>
              <a:rPr lang="en-US" altLang="en-US" sz="2200" dirty="0">
                <a:solidFill>
                  <a:schemeClr val="tx1"/>
                </a:solidFill>
              </a:rPr>
              <a:t>Treatment decision making</a:t>
            </a:r>
          </a:p>
          <a:p>
            <a:pPr eaLnBrk="1" hangingPunct="1">
              <a:buFont typeface="Wingdings" panose="05000000000000000000" pitchFamily="2" charset="2"/>
              <a:buChar char="§"/>
            </a:pPr>
            <a:r>
              <a:rPr lang="en-US" altLang="en-US" sz="2200" b="1" dirty="0">
                <a:solidFill>
                  <a:schemeClr val="tx1"/>
                </a:solidFill>
              </a:rPr>
              <a:t>Psychosocial and spiritual support</a:t>
            </a:r>
          </a:p>
          <a:p>
            <a:pPr lvl="1" eaLnBrk="1" hangingPunct="1">
              <a:buFont typeface="Wingdings" panose="05000000000000000000" pitchFamily="2" charset="2"/>
              <a:buChar char="§"/>
            </a:pPr>
            <a:r>
              <a:rPr lang="en-US" altLang="en-US" sz="2200" dirty="0">
                <a:solidFill>
                  <a:schemeClr val="tx1"/>
                </a:solidFill>
              </a:rPr>
              <a:t>Need for mental health support </a:t>
            </a:r>
          </a:p>
          <a:p>
            <a:pPr lvl="1" eaLnBrk="1" hangingPunct="1">
              <a:buFont typeface="Wingdings" panose="05000000000000000000" pitchFamily="2" charset="2"/>
              <a:buChar char="§"/>
            </a:pPr>
            <a:r>
              <a:rPr lang="en-US" altLang="en-US" sz="2200" dirty="0">
                <a:solidFill>
                  <a:schemeClr val="tx1"/>
                </a:solidFill>
              </a:rPr>
              <a:t>Need for social work involvement</a:t>
            </a:r>
          </a:p>
          <a:p>
            <a:pPr eaLnBrk="1" hangingPunct="1"/>
            <a:endParaRPr lang="en-US" altLang="en-US" sz="2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3DDB104-3AD5-43A8-9A1A-0A998C4F7164}"/>
              </a:ext>
            </a:extLst>
          </p:cNvPr>
          <p:cNvSpPr>
            <a:spLocks noGrp="1"/>
          </p:cNvSpPr>
          <p:nvPr>
            <p:ph type="title"/>
          </p:nvPr>
        </p:nvSpPr>
        <p:spPr>
          <a:xfrm>
            <a:off x="841248" y="548640"/>
            <a:ext cx="5059680" cy="5431536"/>
          </a:xfrm>
        </p:spPr>
        <p:txBody>
          <a:bodyPr>
            <a:normAutofit/>
          </a:bodyPr>
          <a:lstStyle/>
          <a:p>
            <a:pPr eaLnBrk="1" fontAlgn="auto" hangingPunct="1">
              <a:spcAft>
                <a:spcPts val="0"/>
              </a:spcAft>
              <a:defRPr/>
            </a:pPr>
            <a:r>
              <a:rPr lang="en-US" altLang="en-US" sz="5000" dirty="0"/>
              <a:t>In Summary…</a:t>
            </a:r>
          </a:p>
        </p:txBody>
      </p:sp>
      <p:sp>
        <p:nvSpPr>
          <p:cNvPr id="46083" name="Content Placeholder 2">
            <a:extLst>
              <a:ext uri="{FF2B5EF4-FFF2-40B4-BE49-F238E27FC236}">
                <a16:creationId xmlns:a16="http://schemas.microsoft.com/office/drawing/2014/main" id="{0966AEE2-A0DA-4EAA-A699-2EA09B2CCDAB}"/>
              </a:ext>
            </a:extLst>
          </p:cNvPr>
          <p:cNvSpPr>
            <a:spLocks noGrp="1" noChangeArrowheads="1"/>
          </p:cNvSpPr>
          <p:nvPr>
            <p:ph idx="1"/>
          </p:nvPr>
        </p:nvSpPr>
        <p:spPr>
          <a:xfrm>
            <a:off x="841248" y="344827"/>
            <a:ext cx="8483226" cy="5431536"/>
          </a:xfrm>
        </p:spPr>
        <p:txBody>
          <a:bodyPr anchor="ctr">
            <a:normAutofit/>
          </a:bodyPr>
          <a:lstStyle/>
          <a:p>
            <a:pPr marL="0" indent="0" eaLnBrk="1" hangingPunct="1">
              <a:buFont typeface="Arial" panose="020B0604020202020204" pitchFamily="34" charset="0"/>
              <a:buNone/>
            </a:pPr>
            <a:r>
              <a:rPr lang="en-US" altLang="en-US" sz="3200" dirty="0">
                <a:solidFill>
                  <a:srgbClr val="FF0000"/>
                </a:solidFill>
              </a:rPr>
              <a:t>Patients with severe forms of sickle cell disease with end organ involvement are ideal candidates for palliative care due to high symptom burden, need for psychosocial support and advanced care planning.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8AD6-C85D-4371-A1DE-D7DC89114191}"/>
              </a:ext>
            </a:extLst>
          </p:cNvPr>
          <p:cNvSpPr>
            <a:spLocks noGrp="1"/>
          </p:cNvSpPr>
          <p:nvPr>
            <p:ph type="title"/>
          </p:nvPr>
        </p:nvSpPr>
        <p:spPr>
          <a:xfrm>
            <a:off x="1075766" y="683311"/>
            <a:ext cx="2988234" cy="4480726"/>
          </a:xfrm>
        </p:spPr>
        <p:txBody>
          <a:bodyPr>
            <a:normAutofit/>
          </a:bodyPr>
          <a:lstStyle/>
          <a:p>
            <a:pPr algn="r"/>
            <a:r>
              <a:rPr lang="en-US" sz="6600" dirty="0"/>
              <a:t>Outline</a:t>
            </a:r>
          </a:p>
        </p:txBody>
      </p:sp>
      <p:sp>
        <p:nvSpPr>
          <p:cNvPr id="3" name="Content Placeholder 2">
            <a:extLst>
              <a:ext uri="{FF2B5EF4-FFF2-40B4-BE49-F238E27FC236}">
                <a16:creationId xmlns:a16="http://schemas.microsoft.com/office/drawing/2014/main" id="{F42DB36C-FFD5-4B56-8117-1A6E30B1C05D}"/>
              </a:ext>
            </a:extLst>
          </p:cNvPr>
          <p:cNvSpPr>
            <a:spLocks noGrp="1"/>
          </p:cNvSpPr>
          <p:nvPr>
            <p:ph idx="1"/>
          </p:nvPr>
        </p:nvSpPr>
        <p:spPr>
          <a:xfrm>
            <a:off x="1253868" y="1940660"/>
            <a:ext cx="6518532" cy="3560260"/>
          </a:xfrm>
        </p:spPr>
        <p:txBody>
          <a:bodyPr anchor="ctr">
            <a:normAutofit/>
          </a:bodyPr>
          <a:lstStyle/>
          <a:p>
            <a:r>
              <a:rPr lang="en-US" sz="2400" dirty="0">
                <a:solidFill>
                  <a:schemeClr val="tx1"/>
                </a:solidFill>
              </a:rPr>
              <a:t>Quality of Life/Psychosocial Aspects of SCD</a:t>
            </a:r>
          </a:p>
          <a:p>
            <a:r>
              <a:rPr lang="en-US" sz="2400" dirty="0">
                <a:solidFill>
                  <a:schemeClr val="tx1"/>
                </a:solidFill>
              </a:rPr>
              <a:t>Literature in SCD + Palliative Care</a:t>
            </a:r>
            <a:endParaRPr lang="en-US" dirty="0">
              <a:solidFill>
                <a:schemeClr val="tx1"/>
              </a:solidFill>
            </a:endParaRPr>
          </a:p>
          <a:p>
            <a:r>
              <a:rPr lang="en-US" sz="2400" dirty="0">
                <a:solidFill>
                  <a:schemeClr val="tx1"/>
                </a:solidFill>
              </a:rPr>
              <a:t>Role(s) For Palliative Care</a:t>
            </a:r>
          </a:p>
          <a:p>
            <a:r>
              <a:rPr lang="en-US" sz="2400" dirty="0">
                <a:solidFill>
                  <a:schemeClr val="tx1"/>
                </a:solidFill>
              </a:rPr>
              <a:t>Next Steps</a:t>
            </a:r>
          </a:p>
        </p:txBody>
      </p:sp>
    </p:spTree>
    <p:extLst>
      <p:ext uri="{BB962C8B-B14F-4D97-AF65-F5344CB8AC3E}">
        <p14:creationId xmlns:p14="http://schemas.microsoft.com/office/powerpoint/2010/main" val="8540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8AD6-C85D-4371-A1DE-D7DC89114191}"/>
              </a:ext>
            </a:extLst>
          </p:cNvPr>
          <p:cNvSpPr>
            <a:spLocks noGrp="1"/>
          </p:cNvSpPr>
          <p:nvPr>
            <p:ph type="title"/>
          </p:nvPr>
        </p:nvSpPr>
        <p:spPr>
          <a:xfrm>
            <a:off x="1075766" y="683311"/>
            <a:ext cx="2988234" cy="4480726"/>
          </a:xfrm>
        </p:spPr>
        <p:txBody>
          <a:bodyPr>
            <a:normAutofit/>
          </a:bodyPr>
          <a:lstStyle/>
          <a:p>
            <a:pPr algn="r"/>
            <a:r>
              <a:rPr lang="en-US" sz="6600" dirty="0"/>
              <a:t>Outline</a:t>
            </a:r>
          </a:p>
        </p:txBody>
      </p:sp>
      <p:sp>
        <p:nvSpPr>
          <p:cNvPr id="3" name="Content Placeholder 2">
            <a:extLst>
              <a:ext uri="{FF2B5EF4-FFF2-40B4-BE49-F238E27FC236}">
                <a16:creationId xmlns:a16="http://schemas.microsoft.com/office/drawing/2014/main" id="{F42DB36C-FFD5-4B56-8117-1A6E30B1C05D}"/>
              </a:ext>
            </a:extLst>
          </p:cNvPr>
          <p:cNvSpPr>
            <a:spLocks noGrp="1"/>
          </p:cNvSpPr>
          <p:nvPr>
            <p:ph idx="1"/>
          </p:nvPr>
        </p:nvSpPr>
        <p:spPr>
          <a:xfrm>
            <a:off x="1253868" y="1940660"/>
            <a:ext cx="6620132" cy="3560260"/>
          </a:xfrm>
        </p:spPr>
        <p:txBody>
          <a:bodyPr anchor="ctr">
            <a:normAutofit/>
          </a:bodyPr>
          <a:lstStyle/>
          <a:p>
            <a:r>
              <a:rPr lang="en-US" sz="2400" dirty="0">
                <a:solidFill>
                  <a:schemeClr val="tx1"/>
                </a:solidFill>
              </a:rPr>
              <a:t>Quality of Life/Psychosocial Aspects of SCD</a:t>
            </a:r>
          </a:p>
          <a:p>
            <a:r>
              <a:rPr lang="en-US" sz="2400" dirty="0">
                <a:solidFill>
                  <a:schemeClr val="tx1"/>
                </a:solidFill>
              </a:rPr>
              <a:t>Literature in SCD + Palliative Care</a:t>
            </a:r>
            <a:endParaRPr lang="en-US" dirty="0">
              <a:solidFill>
                <a:schemeClr val="tx1"/>
              </a:solidFill>
            </a:endParaRPr>
          </a:p>
          <a:p>
            <a:r>
              <a:rPr lang="en-US" sz="2400" dirty="0">
                <a:solidFill>
                  <a:schemeClr val="tx1"/>
                </a:solidFill>
              </a:rPr>
              <a:t>Role(s) For Palliative Care</a:t>
            </a:r>
          </a:p>
          <a:p>
            <a:r>
              <a:rPr lang="en-US" sz="2400" dirty="0">
                <a:solidFill>
                  <a:srgbClr val="FF0000"/>
                </a:solidFill>
              </a:rPr>
              <a:t>Next Steps</a:t>
            </a:r>
          </a:p>
        </p:txBody>
      </p:sp>
    </p:spTree>
    <p:extLst>
      <p:ext uri="{BB962C8B-B14F-4D97-AF65-F5344CB8AC3E}">
        <p14:creationId xmlns:p14="http://schemas.microsoft.com/office/powerpoint/2010/main" val="367826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073F-68CF-4AC7-83C5-09440F958EEA}"/>
              </a:ext>
            </a:extLst>
          </p:cNvPr>
          <p:cNvSpPr>
            <a:spLocks noGrp="1"/>
          </p:cNvSpPr>
          <p:nvPr>
            <p:ph type="title"/>
          </p:nvPr>
        </p:nvSpPr>
        <p:spPr>
          <a:xfrm>
            <a:off x="300097" y="528089"/>
            <a:ext cx="3418659" cy="5583148"/>
          </a:xfrm>
        </p:spPr>
        <p:txBody>
          <a:bodyPr anchor="ctr">
            <a:normAutofit/>
          </a:bodyPr>
          <a:lstStyle/>
          <a:p>
            <a:r>
              <a:rPr lang="en-US" sz="5400" dirty="0"/>
              <a:t>Next Steps</a:t>
            </a:r>
          </a:p>
        </p:txBody>
      </p:sp>
      <p:graphicFrame>
        <p:nvGraphicFramePr>
          <p:cNvPr id="5" name="Content Placeholder 2">
            <a:extLst>
              <a:ext uri="{FF2B5EF4-FFF2-40B4-BE49-F238E27FC236}">
                <a16:creationId xmlns:a16="http://schemas.microsoft.com/office/drawing/2014/main" id="{6C7C24F2-E282-4D8B-852A-17B4B8E6ACD4}"/>
              </a:ext>
            </a:extLst>
          </p:cNvPr>
          <p:cNvGraphicFramePr>
            <a:graphicFrameLocks noGrp="1"/>
          </p:cNvGraphicFramePr>
          <p:nvPr>
            <p:ph idx="1"/>
          </p:nvPr>
        </p:nvGraphicFramePr>
        <p:xfrm>
          <a:off x="2645382" y="796939"/>
          <a:ext cx="7099867"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heck Mark Symbol - ClipArt Best"/>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2009427" y="-16588441"/>
            <a:ext cx="3657600" cy="32781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41221526" y="-29961214"/>
            <a:ext cx="1828800" cy="1639052"/>
          </a:xfrm>
          <a:prstGeom prst="rect">
            <a:avLst/>
          </a:prstGeom>
        </p:spPr>
      </p:pic>
    </p:spTree>
    <p:extLst>
      <p:ext uri="{BB962C8B-B14F-4D97-AF65-F5344CB8AC3E}">
        <p14:creationId xmlns:p14="http://schemas.microsoft.com/office/powerpoint/2010/main" val="1823377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611A2-35A2-4E4E-B3BF-67117422C7C2}"/>
              </a:ext>
            </a:extLst>
          </p:cNvPr>
          <p:cNvSpPr>
            <a:spLocks noGrp="1"/>
          </p:cNvSpPr>
          <p:nvPr>
            <p:ph type="title"/>
          </p:nvPr>
        </p:nvSpPr>
        <p:spPr>
          <a:xfrm>
            <a:off x="141739" y="2536173"/>
            <a:ext cx="3573347" cy="1879416"/>
          </a:xfrm>
        </p:spPr>
        <p:txBody>
          <a:bodyPr>
            <a:normAutofit/>
          </a:bodyPr>
          <a:lstStyle/>
          <a:p>
            <a:pPr algn="r"/>
            <a:r>
              <a:rPr lang="en-US" sz="5100" dirty="0"/>
              <a:t>Discussion topics:</a:t>
            </a:r>
          </a:p>
        </p:txBody>
      </p:sp>
      <p:sp>
        <p:nvSpPr>
          <p:cNvPr id="3" name="Content Placeholder 2">
            <a:extLst>
              <a:ext uri="{FF2B5EF4-FFF2-40B4-BE49-F238E27FC236}">
                <a16:creationId xmlns:a16="http://schemas.microsoft.com/office/drawing/2014/main" id="{D3255ECE-E835-4663-8877-1350E55351D2}"/>
              </a:ext>
            </a:extLst>
          </p:cNvPr>
          <p:cNvSpPr>
            <a:spLocks noGrp="1"/>
          </p:cNvSpPr>
          <p:nvPr>
            <p:ph idx="1"/>
          </p:nvPr>
        </p:nvSpPr>
        <p:spPr>
          <a:xfrm>
            <a:off x="4547512" y="1188637"/>
            <a:ext cx="4702848" cy="4900211"/>
          </a:xfrm>
        </p:spPr>
        <p:txBody>
          <a:bodyPr anchor="ctr">
            <a:noAutofit/>
          </a:bodyPr>
          <a:lstStyle/>
          <a:p>
            <a:pPr marL="514350" indent="-514350">
              <a:buAutoNum type="arabicParenR"/>
            </a:pPr>
            <a:r>
              <a:rPr lang="en-US" dirty="0">
                <a:solidFill>
                  <a:schemeClr val="tx1"/>
                </a:solidFill>
              </a:rPr>
              <a:t>Any experience with palliative care and SCD patients? </a:t>
            </a:r>
          </a:p>
          <a:p>
            <a:pPr marL="514350" indent="-514350">
              <a:buAutoNum type="arabicParenR"/>
            </a:pPr>
            <a:r>
              <a:rPr lang="en-US" dirty="0">
                <a:solidFill>
                  <a:schemeClr val="tx1"/>
                </a:solidFill>
              </a:rPr>
              <a:t>What types of conversations re: ACP are currently happening with patients in the outpatient/inpatient setting?</a:t>
            </a:r>
          </a:p>
          <a:p>
            <a:pPr marL="514350" indent="-514350">
              <a:buAutoNum type="arabicParenR"/>
            </a:pPr>
            <a:r>
              <a:rPr lang="en-US" dirty="0">
                <a:solidFill>
                  <a:schemeClr val="tx1"/>
                </a:solidFill>
              </a:rPr>
              <a:t>What types of patients might be appropriate for referral? What symptoms/issues are you having the most difficulty managing? </a:t>
            </a:r>
          </a:p>
          <a:p>
            <a:pPr marL="514350" indent="-514350">
              <a:buAutoNum type="arabicParenR"/>
            </a:pPr>
            <a:r>
              <a:rPr lang="en-US" dirty="0">
                <a:solidFill>
                  <a:schemeClr val="tx1"/>
                </a:solidFill>
              </a:rPr>
              <a:t>How might you envision collaboration?</a:t>
            </a:r>
          </a:p>
          <a:p>
            <a:pPr marL="514350" indent="-514350">
              <a:buAutoNum type="arabicParenR"/>
            </a:pPr>
            <a:r>
              <a:rPr lang="en-US" dirty="0">
                <a:solidFill>
                  <a:schemeClr val="tx1"/>
                </a:solidFill>
              </a:rPr>
              <a:t>New areas to study? How to measure impact of PC with SCD patients?</a:t>
            </a:r>
          </a:p>
          <a:p>
            <a:pPr marL="514350" indent="-514350">
              <a:buAutoNum type="arabicParenR"/>
            </a:pPr>
            <a:r>
              <a:rPr lang="en-US" dirty="0">
                <a:solidFill>
                  <a:schemeClr val="tx1"/>
                </a:solidFill>
              </a:rPr>
              <a:t>How to garner further support within the fields of hematology/PC?</a:t>
            </a:r>
          </a:p>
        </p:txBody>
      </p:sp>
    </p:spTree>
    <p:extLst>
      <p:ext uri="{BB962C8B-B14F-4D97-AF65-F5344CB8AC3E}">
        <p14:creationId xmlns:p14="http://schemas.microsoft.com/office/powerpoint/2010/main" val="2630834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65A30-E5C3-442B-BF70-40B6D0174E4F}"/>
              </a:ext>
            </a:extLst>
          </p:cNvPr>
          <p:cNvPicPr>
            <a:picLocks noChangeAspect="1"/>
          </p:cNvPicPr>
          <p:nvPr/>
        </p:nvPicPr>
        <p:blipFill rotWithShape="1">
          <a:blip r:embed="rId2"/>
          <a:srcRect l="4444" r="1" b="1"/>
          <a:stretch/>
        </p:blipFill>
        <p:spPr>
          <a:xfrm>
            <a:off x="-3047" y="10"/>
            <a:ext cx="12191999" cy="6857990"/>
          </a:xfrm>
          <a:prstGeom prst="rect">
            <a:avLst/>
          </a:prstGeom>
        </p:spPr>
      </p:pic>
      <p:sp>
        <p:nvSpPr>
          <p:cNvPr id="2" name="Title 1">
            <a:extLst>
              <a:ext uri="{FF2B5EF4-FFF2-40B4-BE49-F238E27FC236}">
                <a16:creationId xmlns:a16="http://schemas.microsoft.com/office/drawing/2014/main" id="{9D6B96E1-4662-4A2B-88C9-0E4091515DD8}"/>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Thank you for your attention!</a:t>
            </a:r>
            <a:br>
              <a:rPr lang="en-US" sz="5200" dirty="0">
                <a:solidFill>
                  <a:srgbClr val="FFFFFF"/>
                </a:solidFill>
              </a:rPr>
            </a:br>
            <a:r>
              <a:rPr lang="en-US" sz="5200" dirty="0">
                <a:solidFill>
                  <a:srgbClr val="FFFFFF"/>
                </a:solidFill>
              </a:rPr>
              <a:t>QUESTIONS?</a:t>
            </a:r>
          </a:p>
        </p:txBody>
      </p:sp>
      <p:sp>
        <p:nvSpPr>
          <p:cNvPr id="3" name="TextBox 2"/>
          <p:cNvSpPr txBox="1"/>
          <p:nvPr/>
        </p:nvSpPr>
        <p:spPr>
          <a:xfrm>
            <a:off x="8672319" y="6488668"/>
            <a:ext cx="3519681" cy="369332"/>
          </a:xfrm>
          <a:prstGeom prst="rect">
            <a:avLst/>
          </a:prstGeom>
          <a:noFill/>
        </p:spPr>
        <p:txBody>
          <a:bodyPr wrap="none" rtlCol="0">
            <a:spAutoFit/>
          </a:bodyPr>
          <a:lstStyle/>
          <a:p>
            <a:r>
              <a:rPr lang="en-US" dirty="0">
                <a:solidFill>
                  <a:schemeClr val="bg1"/>
                </a:solidFill>
              </a:rPr>
              <a:t>Contact: Ashley.Allen@duke.edu</a:t>
            </a:r>
          </a:p>
        </p:txBody>
      </p:sp>
    </p:spTree>
    <p:extLst>
      <p:ext uri="{BB962C8B-B14F-4D97-AF65-F5344CB8AC3E}">
        <p14:creationId xmlns:p14="http://schemas.microsoft.com/office/powerpoint/2010/main" val="2823821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29AA-45EC-4C86-B72D-15812E3BA9A2}"/>
              </a:ext>
            </a:extLst>
          </p:cNvPr>
          <p:cNvSpPr>
            <a:spLocks noGrp="1"/>
          </p:cNvSpPr>
          <p:nvPr>
            <p:ph type="title"/>
          </p:nvPr>
        </p:nvSpPr>
        <p:spPr/>
        <p:txBody>
          <a:bodyPr/>
          <a:lstStyle/>
          <a:p>
            <a:r>
              <a:rPr lang="en-US" u="sng" dirty="0"/>
              <a:t>Sources</a:t>
            </a:r>
          </a:p>
        </p:txBody>
      </p:sp>
      <p:sp>
        <p:nvSpPr>
          <p:cNvPr id="3" name="Content Placeholder 2">
            <a:extLst>
              <a:ext uri="{FF2B5EF4-FFF2-40B4-BE49-F238E27FC236}">
                <a16:creationId xmlns:a16="http://schemas.microsoft.com/office/drawing/2014/main" id="{8D6D9CC7-09CC-4A4C-A591-6CB1B99F3132}"/>
              </a:ext>
            </a:extLst>
          </p:cNvPr>
          <p:cNvSpPr>
            <a:spLocks noGrp="1"/>
          </p:cNvSpPr>
          <p:nvPr>
            <p:ph sz="half" idx="1"/>
          </p:nvPr>
        </p:nvSpPr>
        <p:spPr/>
        <p:txBody>
          <a:bodyPr>
            <a:normAutofit fontScale="77500" lnSpcReduction="20000"/>
          </a:bodyPr>
          <a:lstStyle/>
          <a:p>
            <a:pPr algn="just"/>
            <a:r>
              <a:rPr lang="en-US" sz="1000" dirty="0">
                <a:latin typeface="Times New Roman" panose="02020603050405020304" pitchFamily="18" charset="0"/>
                <a:cs typeface="Times New Roman" panose="02020603050405020304" pitchFamily="18" charset="0"/>
              </a:rPr>
              <a:t>Kato, G., </a:t>
            </a:r>
            <a:r>
              <a:rPr lang="en-US" sz="1000" dirty="0" err="1">
                <a:latin typeface="Times New Roman" panose="02020603050405020304" pitchFamily="18" charset="0"/>
                <a:cs typeface="Times New Roman" panose="02020603050405020304" pitchFamily="18" charset="0"/>
              </a:rPr>
              <a:t>Piel</a:t>
            </a:r>
            <a:r>
              <a:rPr lang="en-US" sz="1000" dirty="0">
                <a:latin typeface="Times New Roman" panose="02020603050405020304" pitchFamily="18" charset="0"/>
                <a:cs typeface="Times New Roman" panose="02020603050405020304" pitchFamily="18" charset="0"/>
              </a:rPr>
              <a:t>, F., Reid, C. </a:t>
            </a:r>
            <a:r>
              <a:rPr lang="en-US" sz="1000" i="1" dirty="0">
                <a:latin typeface="Times New Roman" panose="02020603050405020304" pitchFamily="18" charset="0"/>
                <a:cs typeface="Times New Roman" panose="02020603050405020304" pitchFamily="18" charset="0"/>
              </a:rPr>
              <a:t>et al.</a:t>
            </a:r>
            <a:r>
              <a:rPr lang="en-US" sz="1000" dirty="0">
                <a:latin typeface="Times New Roman" panose="02020603050405020304" pitchFamily="18" charset="0"/>
                <a:cs typeface="Times New Roman" panose="02020603050405020304" pitchFamily="18" charset="0"/>
              </a:rPr>
              <a:t> Sickle cell disease. </a:t>
            </a:r>
            <a:r>
              <a:rPr lang="en-US" sz="1000" i="1" dirty="0">
                <a:latin typeface="Times New Roman" panose="02020603050405020304" pitchFamily="18" charset="0"/>
                <a:cs typeface="Times New Roman" panose="02020603050405020304" pitchFamily="18" charset="0"/>
              </a:rPr>
              <a:t>Nat Rev Dis Primers</a:t>
            </a:r>
            <a:r>
              <a:rPr lang="en-US" sz="1000" dirty="0">
                <a:latin typeface="Times New Roman" panose="02020603050405020304" pitchFamily="18" charset="0"/>
                <a:cs typeface="Times New Roman" panose="02020603050405020304" pitchFamily="18" charset="0"/>
              </a:rPr>
              <a:t> 4, 18010 (2018). https://doi.org/10.1038/nrdp.2018.10</a:t>
            </a:r>
          </a:p>
          <a:p>
            <a:pPr algn="just"/>
            <a:r>
              <a:rPr lang="en-US" sz="1000" dirty="0">
                <a:latin typeface="Times New Roman" panose="02020603050405020304" pitchFamily="18" charset="0"/>
                <a:cs typeface="Times New Roman" panose="02020603050405020304" pitchFamily="18" charset="0"/>
              </a:rPr>
              <a:t>Platt, O. S. et al. Mortality in sickle cell disease. Life expectancy and risk factors for early death. </a:t>
            </a:r>
            <a:r>
              <a:rPr lang="en-US" sz="1000" i="1" dirty="0">
                <a:latin typeface="Times New Roman" panose="02020603050405020304" pitchFamily="18" charset="0"/>
                <a:cs typeface="Times New Roman" panose="02020603050405020304" pitchFamily="18" charset="0"/>
              </a:rPr>
              <a:t>N. Engl. J. Med.</a:t>
            </a:r>
            <a:r>
              <a:rPr lang="en-US" sz="1000" dirty="0">
                <a:latin typeface="Times New Roman" panose="02020603050405020304" pitchFamily="18" charset="0"/>
                <a:cs typeface="Times New Roman" panose="02020603050405020304" pitchFamily="18" charset="0"/>
              </a:rPr>
              <a:t> 330, 1639–1644 (1994).</a:t>
            </a:r>
          </a:p>
          <a:p>
            <a:pPr algn="just"/>
            <a:r>
              <a:rPr lang="en-US" sz="1000" dirty="0" err="1">
                <a:latin typeface="Times New Roman" panose="02020603050405020304" pitchFamily="18" charset="0"/>
                <a:cs typeface="Times New Roman" panose="02020603050405020304" pitchFamily="18" charset="0"/>
              </a:rPr>
              <a:t>Piel</a:t>
            </a:r>
            <a:r>
              <a:rPr lang="en-US" sz="1000" dirty="0">
                <a:latin typeface="Times New Roman" panose="02020603050405020304" pitchFamily="18" charset="0"/>
                <a:cs typeface="Times New Roman" panose="02020603050405020304" pitchFamily="18" charset="0"/>
              </a:rPr>
              <a:t>, F. B., Steinberg, M. H. &amp; Rees, D. C. Sickle cell disease. </a:t>
            </a:r>
            <a:r>
              <a:rPr lang="en-US" sz="1000" i="1" dirty="0">
                <a:latin typeface="Times New Roman" panose="02020603050405020304" pitchFamily="18" charset="0"/>
                <a:cs typeface="Times New Roman" panose="02020603050405020304" pitchFamily="18" charset="0"/>
              </a:rPr>
              <a:t>N. Engl. J. Med.</a:t>
            </a:r>
            <a:r>
              <a:rPr lang="en-US" sz="1000" dirty="0">
                <a:latin typeface="Times New Roman" panose="02020603050405020304" pitchFamily="18" charset="0"/>
                <a:cs typeface="Times New Roman" panose="02020603050405020304" pitchFamily="18" charset="0"/>
              </a:rPr>
              <a:t> 376, 1561–1573 (2017).</a:t>
            </a:r>
          </a:p>
          <a:p>
            <a:pPr algn="just"/>
            <a:r>
              <a:rPr lang="fr-FR" sz="1000" dirty="0" err="1">
                <a:latin typeface="Times New Roman" panose="02020603050405020304" pitchFamily="18" charset="0"/>
                <a:cs typeface="Times New Roman" panose="02020603050405020304" pitchFamily="18" charset="0"/>
              </a:rPr>
              <a:t>Ware</a:t>
            </a:r>
            <a:r>
              <a:rPr lang="fr-FR" sz="1000" dirty="0">
                <a:latin typeface="Times New Roman" panose="02020603050405020304" pitchFamily="18" charset="0"/>
                <a:cs typeface="Times New Roman" panose="02020603050405020304" pitchFamily="18" charset="0"/>
              </a:rPr>
              <a:t>, R. E., de Montalembert, M., </a:t>
            </a:r>
            <a:r>
              <a:rPr lang="fr-FR" sz="1000" dirty="0" err="1">
                <a:latin typeface="Times New Roman" panose="02020603050405020304" pitchFamily="18" charset="0"/>
                <a:cs typeface="Times New Roman" panose="02020603050405020304" pitchFamily="18" charset="0"/>
              </a:rPr>
              <a:t>Tshilolo</a:t>
            </a:r>
            <a:r>
              <a:rPr lang="fr-FR" sz="1000" dirty="0">
                <a:latin typeface="Times New Roman" panose="02020603050405020304" pitchFamily="18" charset="0"/>
                <a:cs typeface="Times New Roman" panose="02020603050405020304" pitchFamily="18" charset="0"/>
              </a:rPr>
              <a:t>, L. &amp; </a:t>
            </a:r>
            <a:r>
              <a:rPr lang="fr-FR" sz="1000" dirty="0" err="1">
                <a:latin typeface="Times New Roman" panose="02020603050405020304" pitchFamily="18" charset="0"/>
                <a:cs typeface="Times New Roman" panose="02020603050405020304" pitchFamily="18" charset="0"/>
              </a:rPr>
              <a:t>Abboud</a:t>
            </a:r>
            <a:r>
              <a:rPr lang="fr-FR" sz="1000" dirty="0">
                <a:latin typeface="Times New Roman" panose="02020603050405020304" pitchFamily="18" charset="0"/>
                <a:cs typeface="Times New Roman" panose="02020603050405020304" pitchFamily="18" charset="0"/>
              </a:rPr>
              <a:t>, M. R. </a:t>
            </a:r>
            <a:r>
              <a:rPr lang="fr-FR" sz="1000" dirty="0" err="1">
                <a:latin typeface="Times New Roman" panose="02020603050405020304" pitchFamily="18" charset="0"/>
                <a:cs typeface="Times New Roman" panose="02020603050405020304" pitchFamily="18" charset="0"/>
              </a:rPr>
              <a:t>Sickle</a:t>
            </a:r>
            <a:r>
              <a:rPr lang="fr-FR" sz="1000" dirty="0">
                <a:latin typeface="Times New Roman" panose="02020603050405020304" pitchFamily="18" charset="0"/>
                <a:cs typeface="Times New Roman" panose="02020603050405020304" pitchFamily="18" charset="0"/>
              </a:rPr>
              <a:t> </a:t>
            </a:r>
            <a:r>
              <a:rPr lang="fr-FR" sz="1000" dirty="0" err="1">
                <a:latin typeface="Times New Roman" panose="02020603050405020304" pitchFamily="18" charset="0"/>
                <a:cs typeface="Times New Roman" panose="02020603050405020304" pitchFamily="18" charset="0"/>
              </a:rPr>
              <a:t>cell</a:t>
            </a:r>
            <a:r>
              <a:rPr lang="fr-FR" sz="1000" dirty="0">
                <a:latin typeface="Times New Roman" panose="02020603050405020304" pitchFamily="18" charset="0"/>
                <a:cs typeface="Times New Roman" panose="02020603050405020304" pitchFamily="18" charset="0"/>
              </a:rPr>
              <a:t> </a:t>
            </a:r>
            <a:r>
              <a:rPr lang="fr-FR" sz="1000" dirty="0" err="1">
                <a:latin typeface="Times New Roman" panose="02020603050405020304" pitchFamily="18" charset="0"/>
                <a:cs typeface="Times New Roman" panose="02020603050405020304" pitchFamily="18" charset="0"/>
              </a:rPr>
              <a:t>disease</a:t>
            </a:r>
            <a:r>
              <a:rPr lang="fr-FR" sz="1000" dirty="0">
                <a:latin typeface="Times New Roman" panose="02020603050405020304" pitchFamily="18" charset="0"/>
                <a:cs typeface="Times New Roman" panose="02020603050405020304" pitchFamily="18" charset="0"/>
              </a:rPr>
              <a:t>. </a:t>
            </a:r>
            <a:r>
              <a:rPr lang="fr-FR" sz="1000" i="1" dirty="0">
                <a:latin typeface="Times New Roman" panose="02020603050405020304" pitchFamily="18" charset="0"/>
                <a:cs typeface="Times New Roman" panose="02020603050405020304" pitchFamily="18" charset="0"/>
              </a:rPr>
              <a:t>Lancet</a:t>
            </a:r>
            <a:r>
              <a:rPr lang="fr-FR" sz="1000" dirty="0">
                <a:latin typeface="Times New Roman" panose="02020603050405020304" pitchFamily="18" charset="0"/>
                <a:cs typeface="Times New Roman" panose="02020603050405020304" pitchFamily="18" charset="0"/>
              </a:rPr>
              <a:t> 390, 311–323 (2017).</a:t>
            </a:r>
          </a:p>
          <a:p>
            <a:pPr algn="just"/>
            <a:r>
              <a:rPr lang="en-US" sz="1000" dirty="0">
                <a:latin typeface="Times New Roman" panose="02020603050405020304" pitchFamily="18" charset="0"/>
                <a:cs typeface="Times New Roman" panose="02020603050405020304" pitchFamily="18" charset="0"/>
              </a:rPr>
              <a:t>Ballas SK, Lusardi M. Hospital readmission for adult acute sickle cell painful episodes: frequency, etiology, and prognostic significance. Am J </a:t>
            </a:r>
            <a:r>
              <a:rPr lang="en-US" sz="1000" dirty="0" err="1">
                <a:latin typeface="Times New Roman" panose="02020603050405020304" pitchFamily="18" charset="0"/>
                <a:cs typeface="Times New Roman" panose="02020603050405020304" pitchFamily="18" charset="0"/>
              </a:rPr>
              <a:t>Hematol</a:t>
            </a:r>
            <a:r>
              <a:rPr lang="en-US" sz="1000" dirty="0">
                <a:latin typeface="Times New Roman" panose="02020603050405020304" pitchFamily="18" charset="0"/>
                <a:cs typeface="Times New Roman" panose="02020603050405020304" pitchFamily="18" charset="0"/>
              </a:rPr>
              <a:t>. 2005;79(1):17-25.</a:t>
            </a:r>
          </a:p>
          <a:p>
            <a:pPr algn="just"/>
            <a:r>
              <a:rPr lang="en-US" sz="1000" dirty="0">
                <a:latin typeface="Times New Roman" panose="02020603050405020304" pitchFamily="18" charset="0"/>
                <a:cs typeface="Times New Roman" panose="02020603050405020304" pitchFamily="18" charset="0"/>
              </a:rPr>
              <a:t>Patient-controlled analgesia versus continuous infusion of morphine during vaso-occlusive crisis in sickle cell disease, a randomized controlled trial</a:t>
            </a:r>
          </a:p>
          <a:p>
            <a:pPr algn="just" fontAlgn="base"/>
            <a:r>
              <a:rPr lang="en-US" sz="1000" dirty="0">
                <a:latin typeface="Times New Roman" panose="02020603050405020304" pitchFamily="18" charset="0"/>
                <a:cs typeface="Times New Roman" panose="02020603050405020304" pitchFamily="18" charset="0"/>
              </a:rPr>
              <a:t>A Phase 3 Trial of </a:t>
            </a:r>
            <a:r>
              <a:rPr lang="en-US" sz="1000" cap="small" dirty="0">
                <a:latin typeface="Times New Roman" panose="02020603050405020304" pitchFamily="18" charset="0"/>
                <a:cs typeface="Times New Roman" panose="02020603050405020304" pitchFamily="18" charset="0"/>
              </a:rPr>
              <a:t>l</a:t>
            </a:r>
            <a:r>
              <a:rPr lang="en-US" sz="1000" dirty="0">
                <a:latin typeface="Times New Roman" panose="02020603050405020304" pitchFamily="18" charset="0"/>
                <a:cs typeface="Times New Roman" panose="02020603050405020304" pitchFamily="18" charset="0"/>
              </a:rPr>
              <a:t>-Glutamine in Sickle Cell Disease, NEJM</a:t>
            </a:r>
          </a:p>
          <a:p>
            <a:pPr algn="just" fontAlgn="base"/>
            <a:r>
              <a:rPr lang="en-US" sz="1000" dirty="0" err="1">
                <a:latin typeface="Times New Roman" panose="02020603050405020304" pitchFamily="18" charset="0"/>
                <a:cs typeface="Times New Roman" panose="02020603050405020304" pitchFamily="18" charset="0"/>
              </a:rPr>
              <a:t>Crizanlizumab</a:t>
            </a:r>
            <a:r>
              <a:rPr lang="en-US" sz="1000" dirty="0">
                <a:latin typeface="Times New Roman" panose="02020603050405020304" pitchFamily="18" charset="0"/>
                <a:cs typeface="Times New Roman" panose="02020603050405020304" pitchFamily="18" charset="0"/>
              </a:rPr>
              <a:t> for the Prevention of Pain Crises in Sickle Cell Disease, NEJM</a:t>
            </a:r>
          </a:p>
          <a:p>
            <a:pPr algn="just" fontAlgn="base"/>
            <a:r>
              <a:rPr lang="en-US" sz="1000" dirty="0">
                <a:latin typeface="Times New Roman" panose="02020603050405020304" pitchFamily="18" charset="0"/>
                <a:cs typeface="Times New Roman" panose="02020603050405020304" pitchFamily="18" charset="0"/>
              </a:rPr>
              <a:t>Evidenced based management of Sickle Cell Disease</a:t>
            </a:r>
          </a:p>
          <a:p>
            <a:pPr algn="just" fontAlgn="base"/>
            <a:r>
              <a:rPr lang="en-US" sz="1000" dirty="0">
                <a:latin typeface="Times New Roman" panose="02020603050405020304" pitchFamily="18" charset="0"/>
                <a:cs typeface="Times New Roman" panose="02020603050405020304" pitchFamily="18" charset="0"/>
              </a:rPr>
              <a:t>Low-Dose Ketamine Infusion In Adult Patients With Sickle Cell Disease – Impact On Management Of Acute Painful Episodes</a:t>
            </a:r>
          </a:p>
          <a:p>
            <a:pPr algn="just"/>
            <a:r>
              <a:rPr lang="en-US" sz="1000" dirty="0">
                <a:latin typeface="Times New Roman" panose="02020603050405020304" pitchFamily="18" charset="0"/>
                <a:cs typeface="Times New Roman" panose="02020603050405020304" pitchFamily="18" charset="0"/>
              </a:rPr>
              <a:t>Dunlop RJ, Bennett KC. Pain management in sickle cell disease. </a:t>
            </a:r>
            <a:r>
              <a:rPr lang="en-US" sz="1000" i="1" dirty="0">
                <a:latin typeface="Times New Roman" panose="02020603050405020304" pitchFamily="18" charset="0"/>
                <a:cs typeface="Times New Roman" panose="02020603050405020304" pitchFamily="18" charset="0"/>
              </a:rPr>
              <a:t>Cochrane Database Syst Rev.</a:t>
            </a:r>
            <a:r>
              <a:rPr lang="en-US" sz="1000" dirty="0">
                <a:latin typeface="Times New Roman" panose="02020603050405020304" pitchFamily="18" charset="0"/>
                <a:cs typeface="Times New Roman" panose="02020603050405020304" pitchFamily="18" charset="0"/>
              </a:rPr>
              <a:t> 2006; 2 (CD003350.)</a:t>
            </a:r>
          </a:p>
          <a:p>
            <a:pPr algn="just"/>
            <a:r>
              <a:rPr lang="en-US" sz="1000" dirty="0">
                <a:latin typeface="Times New Roman" panose="02020603050405020304" pitchFamily="18" charset="0"/>
                <a:cs typeface="Times New Roman" panose="02020603050405020304" pitchFamily="18" charset="0"/>
              </a:rPr>
              <a:t>Palm N, </a:t>
            </a:r>
            <a:r>
              <a:rPr lang="en-US" sz="1000" dirty="0" err="1">
                <a:latin typeface="Times New Roman" panose="02020603050405020304" pitchFamily="18" charset="0"/>
                <a:cs typeface="Times New Roman" panose="02020603050405020304" pitchFamily="18" charset="0"/>
              </a:rPr>
              <a:t>Floroff</a:t>
            </a:r>
            <a:r>
              <a:rPr lang="en-US" sz="1000" dirty="0">
                <a:latin typeface="Times New Roman" panose="02020603050405020304" pitchFamily="18" charset="0"/>
                <a:cs typeface="Times New Roman" panose="02020603050405020304" pitchFamily="18" charset="0"/>
              </a:rPr>
              <a:t> C, </a:t>
            </a:r>
            <a:r>
              <a:rPr lang="en-US" sz="1000" dirty="0" err="1">
                <a:latin typeface="Times New Roman" panose="02020603050405020304" pitchFamily="18" charset="0"/>
                <a:cs typeface="Times New Roman" panose="02020603050405020304" pitchFamily="18" charset="0"/>
              </a:rPr>
              <a:t>Hassig</a:t>
            </a:r>
            <a:r>
              <a:rPr lang="en-US" sz="1000" dirty="0">
                <a:latin typeface="Times New Roman" panose="02020603050405020304" pitchFamily="18" charset="0"/>
                <a:cs typeface="Times New Roman" panose="02020603050405020304" pitchFamily="18" charset="0"/>
              </a:rPr>
              <a:t> TB, Boylan A, Kanter J. Low-Dose Ketamine Infusion for Adjunct Management during Vaso-occlusive Episodes in Adults with Sickle Cell Disease: A Case Series. J Pain </a:t>
            </a:r>
            <a:r>
              <a:rPr lang="en-US" sz="1000" dirty="0" err="1">
                <a:latin typeface="Times New Roman" panose="02020603050405020304" pitchFamily="18" charset="0"/>
                <a:cs typeface="Times New Roman" panose="02020603050405020304" pitchFamily="18" charset="0"/>
              </a:rPr>
              <a:t>Palliat</a:t>
            </a:r>
            <a:r>
              <a:rPr lang="en-US" sz="1000" dirty="0">
                <a:latin typeface="Times New Roman" panose="02020603050405020304" pitchFamily="18" charset="0"/>
                <a:cs typeface="Times New Roman" panose="02020603050405020304" pitchFamily="18" charset="0"/>
              </a:rPr>
              <a:t> Care </a:t>
            </a:r>
            <a:r>
              <a:rPr lang="en-US" sz="1000" dirty="0" err="1">
                <a:latin typeface="Times New Roman" panose="02020603050405020304" pitchFamily="18" charset="0"/>
                <a:cs typeface="Times New Roman" panose="02020603050405020304" pitchFamily="18" charset="0"/>
              </a:rPr>
              <a:t>Pharmacother</a:t>
            </a:r>
            <a:r>
              <a:rPr lang="en-US" sz="1000" dirty="0">
                <a:latin typeface="Times New Roman" panose="02020603050405020304" pitchFamily="18" charset="0"/>
                <a:cs typeface="Times New Roman" panose="02020603050405020304" pitchFamily="18" charset="0"/>
              </a:rPr>
              <a:t>. 2018 Mar;32(1):20-26. </a:t>
            </a:r>
            <a:r>
              <a:rPr lang="en-US" sz="1000" dirty="0" err="1">
                <a:latin typeface="Times New Roman" panose="02020603050405020304" pitchFamily="18" charset="0"/>
                <a:cs typeface="Times New Roman" panose="02020603050405020304" pitchFamily="18" charset="0"/>
              </a:rPr>
              <a:t>doi</a:t>
            </a:r>
            <a:r>
              <a:rPr lang="en-US" sz="1000" dirty="0">
                <a:latin typeface="Times New Roman" panose="02020603050405020304" pitchFamily="18" charset="0"/>
                <a:cs typeface="Times New Roman" panose="02020603050405020304" pitchFamily="18" charset="0"/>
              </a:rPr>
              <a:t>: 10.1080/15360288.2018.1468383. </a:t>
            </a:r>
            <a:r>
              <a:rPr lang="en-US" sz="1000" dirty="0" err="1">
                <a:latin typeface="Times New Roman" panose="02020603050405020304" pitchFamily="18" charset="0"/>
                <a:cs typeface="Times New Roman" panose="02020603050405020304" pitchFamily="18" charset="0"/>
              </a:rPr>
              <a:t>Epub</a:t>
            </a:r>
            <a:r>
              <a:rPr lang="en-US" sz="1000" dirty="0">
                <a:latin typeface="Times New Roman" panose="02020603050405020304" pitchFamily="18" charset="0"/>
                <a:cs typeface="Times New Roman" panose="02020603050405020304" pitchFamily="18" charset="0"/>
              </a:rPr>
              <a:t> 2018 May 23. PMID: 29791238.</a:t>
            </a:r>
          </a:p>
        </p:txBody>
      </p:sp>
      <p:sp>
        <p:nvSpPr>
          <p:cNvPr id="4" name="Rectangle 1">
            <a:extLst>
              <a:ext uri="{FF2B5EF4-FFF2-40B4-BE49-F238E27FC236}">
                <a16:creationId xmlns:a16="http://schemas.microsoft.com/office/drawing/2014/main" id="{172860AF-E149-4505-B8E5-A64E4812E3FE}"/>
              </a:ext>
            </a:extLst>
          </p:cNvPr>
          <p:cNvSpPr>
            <a:spLocks noChangeArrowheads="1"/>
          </p:cNvSpPr>
          <p:nvPr/>
        </p:nvSpPr>
        <p:spPr bwMode="auto">
          <a:xfrm>
            <a:off x="0" y="-138499"/>
            <a:ext cx="711733"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12121"/>
                </a:solidFill>
                <a:effectLst/>
                <a:latin typeface="BlinkMacSystemFont"/>
              </a:rPr>
              <a:t>Format: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1D78551E-4FBD-4F16-98B0-916891696AD8}"/>
              </a:ext>
            </a:extLst>
          </p:cNvPr>
          <p:cNvSpPr/>
          <p:nvPr/>
        </p:nvSpPr>
        <p:spPr>
          <a:xfrm>
            <a:off x="6172200" y="1690688"/>
            <a:ext cx="5181600" cy="4832092"/>
          </a:xfrm>
          <a:prstGeom prst="rect">
            <a:avLst/>
          </a:prstGeom>
        </p:spPr>
        <p:txBody>
          <a:bodyPr wrap="square">
            <a:spAutoFit/>
          </a:bodyPr>
          <a:lstStyle/>
          <a:p>
            <a:pPr marL="285750" indent="-285750" algn="just">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Pain-measurement tools in sickle cell disease: where are we now?</a:t>
            </a:r>
          </a:p>
          <a:p>
            <a:pPr marL="285750" indent="-285750" algn="just" fontAlgn="base">
              <a:buFont typeface="Arial" panose="020B0604020202020204" pitchFamily="34" charset="0"/>
              <a:buChar char="•"/>
            </a:pPr>
            <a:r>
              <a:rPr lang="en-US" sz="1100" dirty="0" err="1">
                <a:latin typeface="Times New Roman" panose="02020603050405020304" pitchFamily="18" charset="0"/>
                <a:cs typeface="Times New Roman" panose="02020603050405020304" pitchFamily="18" charset="0"/>
              </a:rPr>
              <a:t>Puri</a:t>
            </a:r>
            <a:r>
              <a:rPr lang="en-US" sz="1100" dirty="0">
                <a:latin typeface="Times New Roman" panose="02020603050405020304" pitchFamily="18" charset="0"/>
                <a:cs typeface="Times New Roman" panose="02020603050405020304" pitchFamily="18" charset="0"/>
              </a:rPr>
              <a:t> L, Morgan KJ, </a:t>
            </a:r>
            <a:r>
              <a:rPr lang="en-US" sz="1100" dirty="0" err="1">
                <a:latin typeface="Times New Roman" panose="02020603050405020304" pitchFamily="18" charset="0"/>
                <a:cs typeface="Times New Roman" panose="02020603050405020304" pitchFamily="18" charset="0"/>
              </a:rPr>
              <a:t>Anghelescu</a:t>
            </a:r>
            <a:r>
              <a:rPr lang="en-US" sz="1100" dirty="0">
                <a:latin typeface="Times New Roman" panose="02020603050405020304" pitchFamily="18" charset="0"/>
                <a:cs typeface="Times New Roman" panose="02020603050405020304" pitchFamily="18" charset="0"/>
              </a:rPr>
              <a:t> DL. Ketamine and lidocaine infusions decrease opioid consumption during vaso-occlusive crisis in adolescents with sickle cell disease. </a:t>
            </a:r>
            <a:r>
              <a:rPr lang="en-US" sz="1100" dirty="0" err="1">
                <a:latin typeface="Times New Roman" panose="02020603050405020304" pitchFamily="18" charset="0"/>
                <a:cs typeface="Times New Roman" panose="02020603050405020304" pitchFamily="18" charset="0"/>
              </a:rPr>
              <a:t>Curr</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Opin</a:t>
            </a:r>
            <a:r>
              <a:rPr lang="en-US" sz="1100" dirty="0">
                <a:latin typeface="Times New Roman" panose="02020603050405020304" pitchFamily="18" charset="0"/>
                <a:cs typeface="Times New Roman" panose="02020603050405020304" pitchFamily="18" charset="0"/>
              </a:rPr>
              <a:t> Support </a:t>
            </a:r>
            <a:r>
              <a:rPr lang="en-US" sz="1100" dirty="0" err="1">
                <a:latin typeface="Times New Roman" panose="02020603050405020304" pitchFamily="18" charset="0"/>
                <a:cs typeface="Times New Roman" panose="02020603050405020304" pitchFamily="18" charset="0"/>
              </a:rPr>
              <a:t>Palliat</a:t>
            </a:r>
            <a:r>
              <a:rPr lang="en-US" sz="1100" dirty="0">
                <a:latin typeface="Times New Roman" panose="02020603050405020304" pitchFamily="18" charset="0"/>
                <a:cs typeface="Times New Roman" panose="02020603050405020304" pitchFamily="18" charset="0"/>
              </a:rPr>
              <a:t> Care. 2019 Dec;13(4):402-407.</a:t>
            </a:r>
            <a:endParaRPr lang="en-US" sz="1100" dirty="0">
              <a:solidFill>
                <a:srgbClr val="22222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100" dirty="0">
                <a:solidFill>
                  <a:srgbClr val="222222"/>
                </a:solidFill>
                <a:latin typeface="Times New Roman" panose="02020603050405020304" pitchFamily="18" charset="0"/>
                <a:cs typeface="Times New Roman" panose="02020603050405020304" pitchFamily="18" charset="0"/>
              </a:rPr>
              <a:t>Haywood, C. et al. The impact of race and disease on sickle cell patient wait times in the emergency department. </a:t>
            </a:r>
            <a:r>
              <a:rPr lang="en-US" sz="1100" i="1" dirty="0">
                <a:solidFill>
                  <a:srgbClr val="222222"/>
                </a:solidFill>
                <a:latin typeface="Times New Roman" panose="02020603050405020304" pitchFamily="18" charset="0"/>
                <a:cs typeface="Times New Roman" panose="02020603050405020304" pitchFamily="18" charset="0"/>
              </a:rPr>
              <a:t>Am. J. </a:t>
            </a:r>
            <a:r>
              <a:rPr lang="en-US" sz="1100" i="1" dirty="0" err="1">
                <a:solidFill>
                  <a:srgbClr val="222222"/>
                </a:solidFill>
                <a:latin typeface="Times New Roman" panose="02020603050405020304" pitchFamily="18" charset="0"/>
                <a:cs typeface="Times New Roman" panose="02020603050405020304" pitchFamily="18" charset="0"/>
              </a:rPr>
              <a:t>Emerg</a:t>
            </a:r>
            <a:r>
              <a:rPr lang="en-US" sz="1100" i="1" dirty="0">
                <a:solidFill>
                  <a:srgbClr val="222222"/>
                </a:solidFill>
                <a:latin typeface="Times New Roman" panose="02020603050405020304" pitchFamily="18" charset="0"/>
                <a:cs typeface="Times New Roman" panose="02020603050405020304" pitchFamily="18" charset="0"/>
              </a:rPr>
              <a:t>. Med.</a:t>
            </a:r>
            <a:r>
              <a:rPr lang="en-US" sz="1100" dirty="0">
                <a:solidFill>
                  <a:srgbClr val="222222"/>
                </a:solidFill>
                <a:latin typeface="Times New Roman" panose="02020603050405020304" pitchFamily="18" charset="0"/>
                <a:cs typeface="Times New Roman" panose="02020603050405020304" pitchFamily="18" charset="0"/>
              </a:rPr>
              <a:t> 31, 651–656 (2013).</a:t>
            </a:r>
            <a:endParaRPr lang="en-US" sz="11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en-US" sz="1100" dirty="0" err="1">
                <a:solidFill>
                  <a:srgbClr val="212121"/>
                </a:solidFill>
                <a:latin typeface="Times New Roman" panose="02020603050405020304" pitchFamily="18" charset="0"/>
                <a:cs typeface="Times New Roman" panose="02020603050405020304" pitchFamily="18" charset="0"/>
              </a:rPr>
              <a:t>McClish</a:t>
            </a:r>
            <a:r>
              <a:rPr lang="en-US" altLang="en-US" sz="1100" dirty="0">
                <a:solidFill>
                  <a:srgbClr val="212121"/>
                </a:solidFill>
                <a:latin typeface="Times New Roman" panose="02020603050405020304" pitchFamily="18" charset="0"/>
                <a:cs typeface="Times New Roman" panose="02020603050405020304" pitchFamily="18" charset="0"/>
              </a:rPr>
              <a:t> DK, Smith WR, </a:t>
            </a:r>
            <a:r>
              <a:rPr lang="en-US" altLang="en-US" sz="1100" dirty="0" err="1">
                <a:solidFill>
                  <a:srgbClr val="212121"/>
                </a:solidFill>
                <a:latin typeface="Times New Roman" panose="02020603050405020304" pitchFamily="18" charset="0"/>
                <a:cs typeface="Times New Roman" panose="02020603050405020304" pitchFamily="18" charset="0"/>
              </a:rPr>
              <a:t>Dahman</a:t>
            </a:r>
            <a:r>
              <a:rPr lang="en-US" altLang="en-US" sz="1100" dirty="0">
                <a:solidFill>
                  <a:srgbClr val="212121"/>
                </a:solidFill>
                <a:latin typeface="Times New Roman" panose="02020603050405020304" pitchFamily="18" charset="0"/>
                <a:cs typeface="Times New Roman" panose="02020603050405020304" pitchFamily="18" charset="0"/>
              </a:rPr>
              <a:t> BA, Levenson JL, Roberts JD, </a:t>
            </a:r>
            <a:r>
              <a:rPr lang="en-US" altLang="en-US" sz="1100" dirty="0" err="1">
                <a:solidFill>
                  <a:srgbClr val="212121"/>
                </a:solidFill>
                <a:latin typeface="Times New Roman" panose="02020603050405020304" pitchFamily="18" charset="0"/>
                <a:cs typeface="Times New Roman" panose="02020603050405020304" pitchFamily="18" charset="0"/>
              </a:rPr>
              <a:t>Penberthy</a:t>
            </a:r>
            <a:r>
              <a:rPr lang="en-US" altLang="en-US" sz="1100" dirty="0">
                <a:solidFill>
                  <a:srgbClr val="212121"/>
                </a:solidFill>
                <a:latin typeface="Times New Roman" panose="02020603050405020304" pitchFamily="18" charset="0"/>
                <a:cs typeface="Times New Roman" panose="02020603050405020304" pitchFamily="18" charset="0"/>
              </a:rPr>
              <a:t> LT, </a:t>
            </a:r>
            <a:r>
              <a:rPr lang="en-US" altLang="en-US" sz="1100" dirty="0" err="1">
                <a:solidFill>
                  <a:srgbClr val="212121"/>
                </a:solidFill>
                <a:latin typeface="Times New Roman" panose="02020603050405020304" pitchFamily="18" charset="0"/>
                <a:cs typeface="Times New Roman" panose="02020603050405020304" pitchFamily="18" charset="0"/>
              </a:rPr>
              <a:t>Aisiku</a:t>
            </a:r>
            <a:r>
              <a:rPr lang="en-US" altLang="en-US" sz="1100" dirty="0">
                <a:solidFill>
                  <a:srgbClr val="212121"/>
                </a:solidFill>
                <a:latin typeface="Times New Roman" panose="02020603050405020304" pitchFamily="18" charset="0"/>
                <a:cs typeface="Times New Roman" panose="02020603050405020304" pitchFamily="18" charset="0"/>
              </a:rPr>
              <a:t> IP, </a:t>
            </a:r>
            <a:r>
              <a:rPr lang="en-US" altLang="en-US" sz="1100" dirty="0" err="1">
                <a:solidFill>
                  <a:srgbClr val="212121"/>
                </a:solidFill>
                <a:latin typeface="Times New Roman" panose="02020603050405020304" pitchFamily="18" charset="0"/>
                <a:cs typeface="Times New Roman" panose="02020603050405020304" pitchFamily="18" charset="0"/>
              </a:rPr>
              <a:t>Roseff</a:t>
            </a:r>
            <a:r>
              <a:rPr lang="en-US" altLang="en-US" sz="1100" dirty="0">
                <a:solidFill>
                  <a:srgbClr val="212121"/>
                </a:solidFill>
                <a:latin typeface="Times New Roman" panose="02020603050405020304" pitchFamily="18" charset="0"/>
                <a:cs typeface="Times New Roman" panose="02020603050405020304" pitchFamily="18" charset="0"/>
              </a:rPr>
              <a:t> SD, </a:t>
            </a:r>
            <a:r>
              <a:rPr lang="en-US" altLang="en-US" sz="1100" dirty="0" err="1">
                <a:solidFill>
                  <a:srgbClr val="212121"/>
                </a:solidFill>
                <a:latin typeface="Times New Roman" panose="02020603050405020304" pitchFamily="18" charset="0"/>
                <a:cs typeface="Times New Roman" panose="02020603050405020304" pitchFamily="18" charset="0"/>
              </a:rPr>
              <a:t>Bovbjerg</a:t>
            </a:r>
            <a:r>
              <a:rPr lang="en-US" altLang="en-US" sz="1100" dirty="0">
                <a:solidFill>
                  <a:srgbClr val="212121"/>
                </a:solidFill>
                <a:latin typeface="Times New Roman" panose="02020603050405020304" pitchFamily="18" charset="0"/>
                <a:cs typeface="Times New Roman" panose="02020603050405020304" pitchFamily="18" charset="0"/>
              </a:rPr>
              <a:t> VE. Pain site frequency and location in sickle cell disease: the </a:t>
            </a:r>
            <a:r>
              <a:rPr lang="en-US" altLang="en-US" sz="1100" dirty="0" err="1">
                <a:solidFill>
                  <a:srgbClr val="212121"/>
                </a:solidFill>
                <a:latin typeface="Times New Roman" panose="02020603050405020304" pitchFamily="18" charset="0"/>
                <a:cs typeface="Times New Roman" panose="02020603050405020304" pitchFamily="18" charset="0"/>
              </a:rPr>
              <a:t>PiSCES</a:t>
            </a:r>
            <a:r>
              <a:rPr lang="en-US" altLang="en-US" sz="1100" dirty="0">
                <a:solidFill>
                  <a:srgbClr val="212121"/>
                </a:solidFill>
                <a:latin typeface="Times New Roman" panose="02020603050405020304" pitchFamily="18" charset="0"/>
                <a:cs typeface="Times New Roman" panose="02020603050405020304" pitchFamily="18" charset="0"/>
              </a:rPr>
              <a:t> project. Pain. 2009 Sep;145(1-2):246-51. </a:t>
            </a:r>
          </a:p>
          <a:p>
            <a:pPr marL="285750" indent="-285750" algn="just">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Waldrop RD, </a:t>
            </a:r>
            <a:r>
              <a:rPr lang="en-US" sz="1100" dirty="0" err="1">
                <a:latin typeface="Times New Roman" panose="02020603050405020304" pitchFamily="18" charset="0"/>
                <a:cs typeface="Times New Roman" panose="02020603050405020304" pitchFamily="18" charset="0"/>
              </a:rPr>
              <a:t>Mandry</a:t>
            </a:r>
            <a:r>
              <a:rPr lang="en-US" sz="1100" dirty="0">
                <a:latin typeface="Times New Roman" panose="02020603050405020304" pitchFamily="18" charset="0"/>
                <a:cs typeface="Times New Roman" panose="02020603050405020304" pitchFamily="18" charset="0"/>
              </a:rPr>
              <a:t> C. Health professional perceptions of opioid dependence among patients with pain. Am J </a:t>
            </a:r>
            <a:r>
              <a:rPr lang="en-US" sz="1100" dirty="0" err="1">
                <a:latin typeface="Times New Roman" panose="02020603050405020304" pitchFamily="18" charset="0"/>
                <a:cs typeface="Times New Roman" panose="02020603050405020304" pitchFamily="18" charset="0"/>
              </a:rPr>
              <a:t>Emerg</a:t>
            </a:r>
            <a:r>
              <a:rPr lang="en-US" sz="1100" dirty="0">
                <a:latin typeface="Times New Roman" panose="02020603050405020304" pitchFamily="18" charset="0"/>
                <a:cs typeface="Times New Roman" panose="02020603050405020304" pitchFamily="18" charset="0"/>
              </a:rPr>
              <a:t> Med 1995;13:529–531</a:t>
            </a:r>
          </a:p>
          <a:p>
            <a:pPr marL="285750" indent="-285750" algn="just">
              <a:buFont typeface="Arial" panose="020B0604020202020204" pitchFamily="34" charset="0"/>
              <a:buChar char="•"/>
            </a:pPr>
            <a:r>
              <a:rPr lang="en-US" sz="1100" dirty="0" err="1">
                <a:latin typeface="Times New Roman" panose="02020603050405020304" pitchFamily="18" charset="0"/>
                <a:cs typeface="Times New Roman" panose="02020603050405020304" pitchFamily="18" charset="0"/>
              </a:rPr>
              <a:t>Midence</a:t>
            </a:r>
            <a:r>
              <a:rPr lang="en-US" sz="1100" dirty="0">
                <a:latin typeface="Times New Roman" panose="02020603050405020304" pitchFamily="18" charset="0"/>
                <a:cs typeface="Times New Roman" panose="02020603050405020304" pitchFamily="18" charset="0"/>
              </a:rPr>
              <a:t> K, </a:t>
            </a:r>
            <a:r>
              <a:rPr lang="en-US" sz="1100" dirty="0" err="1">
                <a:latin typeface="Times New Roman" panose="02020603050405020304" pitchFamily="18" charset="0"/>
                <a:cs typeface="Times New Roman" panose="02020603050405020304" pitchFamily="18" charset="0"/>
              </a:rPr>
              <a:t>Elander</a:t>
            </a:r>
            <a:r>
              <a:rPr lang="en-US" sz="1100" dirty="0">
                <a:latin typeface="Times New Roman" panose="02020603050405020304" pitchFamily="18" charset="0"/>
                <a:cs typeface="Times New Roman" panose="02020603050405020304" pitchFamily="18" charset="0"/>
              </a:rPr>
              <a:t> J, Sickle Cell Disease: A Psychosocial Approach. Radcliffe Medical Press, Oxford, England1994</a:t>
            </a:r>
          </a:p>
          <a:p>
            <a:pPr marL="285750" indent="-285750" algn="just">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Ashley N. </a:t>
            </a:r>
            <a:r>
              <a:rPr lang="en-US" sz="1100" dirty="0" err="1">
                <a:latin typeface="Times New Roman" panose="02020603050405020304" pitchFamily="18" charset="0"/>
                <a:cs typeface="Times New Roman" panose="02020603050405020304" pitchFamily="18" charset="0"/>
              </a:rPr>
              <a:t>Junghans-Rutelonis</a:t>
            </a:r>
            <a:r>
              <a:rPr lang="en-US" sz="1100" dirty="0">
                <a:latin typeface="Times New Roman" panose="02020603050405020304" pitchFamily="18" charset="0"/>
                <a:cs typeface="Times New Roman" panose="02020603050405020304" pitchFamily="18" charset="0"/>
              </a:rPr>
              <a:t>, Kristin L. </a:t>
            </a:r>
            <a:r>
              <a:rPr lang="en-US" sz="1100" dirty="0" err="1">
                <a:latin typeface="Times New Roman" panose="02020603050405020304" pitchFamily="18" charset="0"/>
                <a:cs typeface="Times New Roman" panose="02020603050405020304" pitchFamily="18" charset="0"/>
              </a:rPr>
              <a:t>Moquist</a:t>
            </a:r>
            <a:r>
              <a:rPr lang="en-US" sz="1100" dirty="0">
                <a:latin typeface="Times New Roman" panose="02020603050405020304" pitchFamily="18" charset="0"/>
                <a:cs typeface="Times New Roman" panose="02020603050405020304" pitchFamily="18" charset="0"/>
              </a:rPr>
              <a:t>, Rae M. </a:t>
            </a:r>
            <a:r>
              <a:rPr lang="en-US" sz="1100" dirty="0" err="1">
                <a:latin typeface="Times New Roman" panose="02020603050405020304" pitchFamily="18" charset="0"/>
                <a:cs typeface="Times New Roman" panose="02020603050405020304" pitchFamily="18" charset="0"/>
              </a:rPr>
              <a:t>Blaylark</a:t>
            </a:r>
            <a:r>
              <a:rPr lang="en-US" sz="1100" dirty="0">
                <a:latin typeface="Times New Roman" panose="02020603050405020304" pitchFamily="18" charset="0"/>
                <a:cs typeface="Times New Roman" panose="02020603050405020304" pitchFamily="18" charset="0"/>
              </a:rPr>
              <a:t>, Nicole Anderson, Melanie L. Brown,</a:t>
            </a:r>
          </a:p>
          <a:p>
            <a:pPr marL="285750" indent="-285750" algn="just">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Incorporating integrative medicine and patient preferences into a pilot interdisciplinary sickle cell wellness clinic, Complementary Therapies in Medicine, Volume 49, 2020,</a:t>
            </a:r>
          </a:p>
          <a:p>
            <a:pPr marL="285750" indent="-285750" algn="just">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McClain B, Kain ZN. Pediatric palliative care: a novel approach to children with sickle cell disease. Pediatrics. 2007;119:612–614.</a:t>
            </a:r>
          </a:p>
          <a:p>
            <a:pPr marL="285750" indent="-285750" algn="just" fontAlgn="base">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When Actions Speak Louder Than Words — Racism and Sickle Cell Disease. Alexandra Power-Hays, M.D., and Patrick T. McGann, M.D. NEJM. September 1, 2020</a:t>
            </a:r>
          </a:p>
          <a:p>
            <a:pPr marL="285750" indent="-285750" algn="just" fontAlgn="base">
              <a:buFont typeface="Arial" panose="020B0604020202020204" pitchFamily="34" charset="0"/>
              <a:buChar char="•"/>
            </a:pPr>
            <a:r>
              <a:rPr lang="en-US" sz="1100" dirty="0" err="1">
                <a:latin typeface="Times New Roman" panose="02020603050405020304" pitchFamily="18" charset="0"/>
                <a:cs typeface="Times New Roman" panose="02020603050405020304" pitchFamily="18" charset="0"/>
              </a:rPr>
              <a:t>Wilkie</a:t>
            </a:r>
            <a:r>
              <a:rPr lang="en-US" sz="1100" dirty="0">
                <a:latin typeface="Times New Roman" panose="02020603050405020304" pitchFamily="18" charset="0"/>
                <a:cs typeface="Times New Roman" panose="02020603050405020304" pitchFamily="18" charset="0"/>
              </a:rPr>
              <a:t> DJ, Johnson B, Mack AK, </a:t>
            </a:r>
            <a:r>
              <a:rPr lang="en-US" sz="1100" dirty="0" err="1">
                <a:latin typeface="Times New Roman" panose="02020603050405020304" pitchFamily="18" charset="0"/>
                <a:cs typeface="Times New Roman" panose="02020603050405020304" pitchFamily="18" charset="0"/>
              </a:rPr>
              <a:t>Labotka</a:t>
            </a:r>
            <a:r>
              <a:rPr lang="en-US" sz="1100" dirty="0">
                <a:latin typeface="Times New Roman" panose="02020603050405020304" pitchFamily="18" charset="0"/>
                <a:cs typeface="Times New Roman" panose="02020603050405020304" pitchFamily="18" charset="0"/>
              </a:rPr>
              <a:t> R, </a:t>
            </a:r>
            <a:r>
              <a:rPr lang="en-US" sz="1100" dirty="0" err="1">
                <a:latin typeface="Times New Roman" panose="02020603050405020304" pitchFamily="18" charset="0"/>
                <a:cs typeface="Times New Roman" panose="02020603050405020304" pitchFamily="18" charset="0"/>
              </a:rPr>
              <a:t>Molokie</a:t>
            </a:r>
            <a:r>
              <a:rPr lang="en-US" sz="1100" dirty="0">
                <a:latin typeface="Times New Roman" panose="02020603050405020304" pitchFamily="18" charset="0"/>
                <a:cs typeface="Times New Roman" panose="02020603050405020304" pitchFamily="18" charset="0"/>
              </a:rPr>
              <a:t> RE. Sickle cell disease: an opportunity for palliative care across the life span. </a:t>
            </a:r>
            <a:r>
              <a:rPr lang="en-US" sz="1100" i="1" dirty="0" err="1">
                <a:latin typeface="Times New Roman" panose="02020603050405020304" pitchFamily="18" charset="0"/>
                <a:cs typeface="Times New Roman" panose="02020603050405020304" pitchFamily="18" charset="0"/>
              </a:rPr>
              <a:t>Nurs</a:t>
            </a:r>
            <a:r>
              <a:rPr lang="en-US" sz="1100" i="1" dirty="0">
                <a:latin typeface="Times New Roman" panose="02020603050405020304" pitchFamily="18" charset="0"/>
                <a:cs typeface="Times New Roman" panose="02020603050405020304" pitchFamily="18" charset="0"/>
              </a:rPr>
              <a:t> Clin North Am</a:t>
            </a:r>
            <a:r>
              <a:rPr lang="en-US" sz="1100" dirty="0">
                <a:latin typeface="Times New Roman" panose="02020603050405020304" pitchFamily="18" charset="0"/>
                <a:cs typeface="Times New Roman" panose="02020603050405020304" pitchFamily="18" charset="0"/>
              </a:rPr>
              <a:t>. 2010;45(3):375-397. doi:10.1016/j.cnur.2010.03.003</a:t>
            </a:r>
          </a:p>
          <a:p>
            <a:pPr marL="285750" indent="-285750" algn="just" fontAlgn="base">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Pain Management in Sickle Cell Disease: Palliative Care Begins at Birth? </a:t>
            </a:r>
            <a:r>
              <a:rPr lang="en-US" sz="1100" dirty="0" err="1">
                <a:latin typeface="Times New Roman" panose="02020603050405020304" pitchFamily="18" charset="0"/>
                <a:cs typeface="Times New Roman" panose="02020603050405020304" pitchFamily="18" charset="0"/>
              </a:rPr>
              <a:t>Lennette</a:t>
            </a:r>
            <a:r>
              <a:rPr lang="en-US" sz="1100" dirty="0">
                <a:latin typeface="Times New Roman" panose="02020603050405020304" pitchFamily="18" charset="0"/>
                <a:cs typeface="Times New Roman" panose="02020603050405020304" pitchFamily="18" charset="0"/>
              </a:rPr>
              <a:t> Benjamin. A</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59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8AD6-C85D-4371-A1DE-D7DC89114191}"/>
              </a:ext>
            </a:extLst>
          </p:cNvPr>
          <p:cNvSpPr>
            <a:spLocks noGrp="1"/>
          </p:cNvSpPr>
          <p:nvPr>
            <p:ph type="title"/>
          </p:nvPr>
        </p:nvSpPr>
        <p:spPr>
          <a:xfrm>
            <a:off x="1075766" y="683311"/>
            <a:ext cx="2988234" cy="4480726"/>
          </a:xfrm>
        </p:spPr>
        <p:txBody>
          <a:bodyPr>
            <a:normAutofit/>
          </a:bodyPr>
          <a:lstStyle/>
          <a:p>
            <a:pPr algn="r"/>
            <a:r>
              <a:rPr lang="en-US" sz="6600" dirty="0"/>
              <a:t>Outline</a:t>
            </a:r>
          </a:p>
        </p:txBody>
      </p:sp>
      <p:sp>
        <p:nvSpPr>
          <p:cNvPr id="3" name="Content Placeholder 2">
            <a:extLst>
              <a:ext uri="{FF2B5EF4-FFF2-40B4-BE49-F238E27FC236}">
                <a16:creationId xmlns:a16="http://schemas.microsoft.com/office/drawing/2014/main" id="{F42DB36C-FFD5-4B56-8117-1A6E30B1C05D}"/>
              </a:ext>
            </a:extLst>
          </p:cNvPr>
          <p:cNvSpPr>
            <a:spLocks noGrp="1"/>
          </p:cNvSpPr>
          <p:nvPr>
            <p:ph idx="1"/>
          </p:nvPr>
        </p:nvSpPr>
        <p:spPr>
          <a:xfrm>
            <a:off x="1253868" y="1940660"/>
            <a:ext cx="6582032" cy="3560260"/>
          </a:xfrm>
        </p:spPr>
        <p:txBody>
          <a:bodyPr anchor="ctr">
            <a:normAutofit/>
          </a:bodyPr>
          <a:lstStyle/>
          <a:p>
            <a:r>
              <a:rPr lang="en-US" sz="2400" dirty="0">
                <a:solidFill>
                  <a:srgbClr val="FF0000"/>
                </a:solidFill>
              </a:rPr>
              <a:t>Quality of Life/Psychosocial Aspects of SCD</a:t>
            </a:r>
          </a:p>
          <a:p>
            <a:r>
              <a:rPr lang="en-US" sz="2400" dirty="0">
                <a:solidFill>
                  <a:schemeClr val="tx1"/>
                </a:solidFill>
              </a:rPr>
              <a:t>Literature in SCD + Palliative Care</a:t>
            </a:r>
            <a:endParaRPr lang="en-US" sz="2400" dirty="0">
              <a:solidFill>
                <a:srgbClr val="FF0000"/>
              </a:solidFill>
            </a:endParaRPr>
          </a:p>
          <a:p>
            <a:r>
              <a:rPr lang="en-US" sz="2400" dirty="0">
                <a:solidFill>
                  <a:schemeClr val="tx1"/>
                </a:solidFill>
              </a:rPr>
              <a:t>Role(s) For Palliative Care</a:t>
            </a:r>
          </a:p>
          <a:p>
            <a:r>
              <a:rPr lang="en-US" sz="2400" dirty="0">
                <a:solidFill>
                  <a:schemeClr val="tx1"/>
                </a:solidFill>
              </a:rPr>
              <a:t>Next Steps</a:t>
            </a:r>
          </a:p>
        </p:txBody>
      </p:sp>
    </p:spTree>
    <p:extLst>
      <p:ext uri="{BB962C8B-B14F-4D97-AF65-F5344CB8AC3E}">
        <p14:creationId xmlns:p14="http://schemas.microsoft.com/office/powerpoint/2010/main" val="270870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026F-8C43-429F-8B3B-E0FD68280E9C}"/>
              </a:ext>
            </a:extLst>
          </p:cNvPr>
          <p:cNvSpPr>
            <a:spLocks noGrp="1"/>
          </p:cNvSpPr>
          <p:nvPr>
            <p:ph type="title"/>
          </p:nvPr>
        </p:nvSpPr>
        <p:spPr>
          <a:xfrm>
            <a:off x="133183" y="2341755"/>
            <a:ext cx="3412905" cy="2037739"/>
          </a:xfrm>
        </p:spPr>
        <p:txBody>
          <a:bodyPr>
            <a:normAutofit/>
          </a:bodyPr>
          <a:lstStyle/>
          <a:p>
            <a:pPr algn="ctr"/>
            <a:r>
              <a:rPr lang="en-US" sz="3600" b="1" dirty="0">
                <a:latin typeface="+mn-lt"/>
              </a:rPr>
              <a:t>Complications in SCD</a:t>
            </a:r>
          </a:p>
        </p:txBody>
      </p:sp>
      <p:pic>
        <p:nvPicPr>
          <p:cNvPr id="3074" name="Picture 2" descr="Figure 5">
            <a:extLst>
              <a:ext uri="{FF2B5EF4-FFF2-40B4-BE49-F238E27FC236}">
                <a16:creationId xmlns:a16="http://schemas.microsoft.com/office/drawing/2014/main" id="{A7465EE7-2208-4777-9B10-1EC8DD18E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848" y="440473"/>
            <a:ext cx="8241969" cy="597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9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4351-1F7A-4CCC-9230-93DEB3E614C5}"/>
              </a:ext>
            </a:extLst>
          </p:cNvPr>
          <p:cNvSpPr>
            <a:spLocks noGrp="1"/>
          </p:cNvSpPr>
          <p:nvPr>
            <p:ph type="title"/>
          </p:nvPr>
        </p:nvSpPr>
        <p:spPr/>
        <p:txBody>
          <a:bodyPr/>
          <a:lstStyle/>
          <a:p>
            <a:r>
              <a:rPr lang="en-US" dirty="0"/>
              <a:t>Quality of Life in Sickle Cell Disease</a:t>
            </a:r>
          </a:p>
        </p:txBody>
      </p:sp>
      <p:sp>
        <p:nvSpPr>
          <p:cNvPr id="3" name="Content Placeholder 2">
            <a:extLst>
              <a:ext uri="{FF2B5EF4-FFF2-40B4-BE49-F238E27FC236}">
                <a16:creationId xmlns:a16="http://schemas.microsoft.com/office/drawing/2014/main" id="{6373A333-CC2D-48CB-A2FE-56FA95BB2BA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0419BED-B710-4445-A629-F2D44201AE31}"/>
              </a:ext>
            </a:extLst>
          </p:cNvPr>
          <p:cNvPicPr>
            <a:picLocks noChangeAspect="1"/>
          </p:cNvPicPr>
          <p:nvPr/>
        </p:nvPicPr>
        <p:blipFill>
          <a:blip r:embed="rId3"/>
          <a:stretch>
            <a:fillRect/>
          </a:stretch>
        </p:blipFill>
        <p:spPr>
          <a:xfrm>
            <a:off x="375997" y="1742498"/>
            <a:ext cx="11249190" cy="4397897"/>
          </a:xfrm>
          <a:prstGeom prst="rect">
            <a:avLst/>
          </a:prstGeom>
        </p:spPr>
      </p:pic>
    </p:spTree>
    <p:extLst>
      <p:ext uri="{BB962C8B-B14F-4D97-AF65-F5344CB8AC3E}">
        <p14:creationId xmlns:p14="http://schemas.microsoft.com/office/powerpoint/2010/main" val="288653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0720-8FDD-895A-C707-56E2E400BFDF}"/>
              </a:ext>
            </a:extLst>
          </p:cNvPr>
          <p:cNvSpPr>
            <a:spLocks noGrp="1"/>
          </p:cNvSpPr>
          <p:nvPr>
            <p:ph type="title"/>
          </p:nvPr>
        </p:nvSpPr>
        <p:spPr/>
        <p:txBody>
          <a:bodyPr>
            <a:normAutofit/>
          </a:bodyPr>
          <a:lstStyle/>
          <a:p>
            <a:r>
              <a:rPr lang="en-US" sz="3400" dirty="0"/>
              <a:t>Quality of Life for Adults with SCD is poor</a:t>
            </a:r>
          </a:p>
        </p:txBody>
      </p:sp>
      <p:sp>
        <p:nvSpPr>
          <p:cNvPr id="3" name="Content Placeholder 2">
            <a:extLst>
              <a:ext uri="{FF2B5EF4-FFF2-40B4-BE49-F238E27FC236}">
                <a16:creationId xmlns:a16="http://schemas.microsoft.com/office/drawing/2014/main" id="{2A34E08A-73CE-2D88-6388-8EA9C3135284}"/>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1E9C2EA0-A003-E03D-B70B-595A570E0EF3}"/>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B889B04B-ECF7-3127-0EF5-9374ADFAB100}"/>
              </a:ext>
            </a:extLst>
          </p:cNvPr>
          <p:cNvPicPr>
            <a:picLocks noChangeAspect="1"/>
          </p:cNvPicPr>
          <p:nvPr/>
        </p:nvPicPr>
        <p:blipFill>
          <a:blip r:embed="rId2"/>
          <a:stretch>
            <a:fillRect/>
          </a:stretch>
        </p:blipFill>
        <p:spPr>
          <a:xfrm>
            <a:off x="381258" y="1270000"/>
            <a:ext cx="8960222" cy="5110918"/>
          </a:xfrm>
          <a:prstGeom prst="rect">
            <a:avLst/>
          </a:prstGeom>
        </p:spPr>
      </p:pic>
    </p:spTree>
    <p:extLst>
      <p:ext uri="{BB962C8B-B14F-4D97-AF65-F5344CB8AC3E}">
        <p14:creationId xmlns:p14="http://schemas.microsoft.com/office/powerpoint/2010/main" val="7912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59B3-FBFD-4C47-838D-8712C682DE03}"/>
              </a:ext>
            </a:extLst>
          </p:cNvPr>
          <p:cNvSpPr>
            <a:spLocks noGrp="1"/>
          </p:cNvSpPr>
          <p:nvPr>
            <p:ph type="title"/>
          </p:nvPr>
        </p:nvSpPr>
        <p:spPr/>
        <p:txBody>
          <a:bodyPr>
            <a:normAutofit/>
          </a:bodyPr>
          <a:lstStyle/>
          <a:p>
            <a:r>
              <a:rPr lang="en-US">
                <a:solidFill>
                  <a:srgbClr val="FFFFFF"/>
                </a:solidFill>
              </a:rPr>
              <a:t>PISCES STUDY</a:t>
            </a:r>
          </a:p>
        </p:txBody>
      </p:sp>
      <p:graphicFrame>
        <p:nvGraphicFramePr>
          <p:cNvPr id="11" name="Content Placeholder 2">
            <a:extLst>
              <a:ext uri="{FF2B5EF4-FFF2-40B4-BE49-F238E27FC236}">
                <a16:creationId xmlns:a16="http://schemas.microsoft.com/office/drawing/2014/main" id="{60CBA589-E5E0-B530-13D9-E957391C26EA}"/>
              </a:ext>
            </a:extLst>
          </p:cNvPr>
          <p:cNvGraphicFramePr>
            <a:graphicFrameLocks noGrp="1"/>
          </p:cNvGraphicFramePr>
          <p:nvPr>
            <p:ph idx="1"/>
            <p:extLst>
              <p:ext uri="{D42A27DB-BD31-4B8C-83A1-F6EECF244321}">
                <p14:modId xmlns:p14="http://schemas.microsoft.com/office/powerpoint/2010/main" val="3638390199"/>
              </p:ext>
            </p:extLst>
          </p:nvPr>
        </p:nvGraphicFramePr>
        <p:xfrm>
          <a:off x="4760461" y="514924"/>
          <a:ext cx="4513541" cy="5526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582D0906-8BF1-1BCE-7A2C-E3D09B480068}"/>
              </a:ext>
            </a:extLst>
          </p:cNvPr>
          <p:cNvSpPr>
            <a:spLocks noGrp="1"/>
          </p:cNvSpPr>
          <p:nvPr>
            <p:ph type="body" sz="half" idx="2"/>
          </p:nvPr>
        </p:nvSpPr>
        <p:spPr>
          <a:xfrm>
            <a:off x="270232" y="1484845"/>
            <a:ext cx="4375930" cy="2584449"/>
          </a:xfrm>
        </p:spPr>
        <p:txBody>
          <a:bodyPr>
            <a:normAutofit/>
          </a:bodyPr>
          <a:lstStyle/>
          <a:p>
            <a:r>
              <a:rPr lang="en-US" sz="4000" b="0" i="0" dirty="0">
                <a:solidFill>
                  <a:schemeClr val="accent1"/>
                </a:solidFill>
                <a:effectLst/>
                <a:latin typeface="+mj-lt"/>
              </a:rPr>
              <a:t>Pain in Sickle Cell Epidemiology Study(</a:t>
            </a:r>
            <a:r>
              <a:rPr lang="en-US" sz="4000" b="0" i="0" dirty="0" err="1">
                <a:solidFill>
                  <a:schemeClr val="accent1"/>
                </a:solidFill>
                <a:effectLst/>
                <a:latin typeface="+mj-lt"/>
              </a:rPr>
              <a:t>PiSCES</a:t>
            </a:r>
            <a:r>
              <a:rPr lang="en-US" sz="4000" b="0" i="0" dirty="0">
                <a:solidFill>
                  <a:schemeClr val="accent1"/>
                </a:solidFill>
                <a:effectLst/>
                <a:latin typeface="+mj-lt"/>
              </a:rPr>
              <a:t>)</a:t>
            </a:r>
            <a:endParaRPr lang="en-US" sz="4000" dirty="0">
              <a:solidFill>
                <a:schemeClr val="accent1"/>
              </a:solidFill>
              <a:latin typeface="+mj-lt"/>
            </a:endParaRPr>
          </a:p>
        </p:txBody>
      </p:sp>
      <p:sp>
        <p:nvSpPr>
          <p:cNvPr id="12" name="TextBox 11">
            <a:extLst>
              <a:ext uri="{FF2B5EF4-FFF2-40B4-BE49-F238E27FC236}">
                <a16:creationId xmlns:a16="http://schemas.microsoft.com/office/drawing/2014/main" id="{66A2704F-D2D1-9093-F8B4-E80A60F7E0E0}"/>
              </a:ext>
            </a:extLst>
          </p:cNvPr>
          <p:cNvSpPr txBox="1"/>
          <p:nvPr/>
        </p:nvSpPr>
        <p:spPr>
          <a:xfrm>
            <a:off x="807720" y="6248400"/>
            <a:ext cx="6934200" cy="553998"/>
          </a:xfrm>
          <a:prstGeom prst="rect">
            <a:avLst/>
          </a:prstGeom>
          <a:noFill/>
        </p:spPr>
        <p:txBody>
          <a:bodyPr wrap="square">
            <a:spAutoFit/>
          </a:bodyPr>
          <a:lstStyle/>
          <a:p>
            <a:r>
              <a:rPr lang="en-US" sz="1000" dirty="0"/>
              <a:t>Smith WR, Penberthy LT, </a:t>
            </a:r>
            <a:r>
              <a:rPr lang="en-US" sz="1000" dirty="0" err="1"/>
              <a:t>Bovbjerg</a:t>
            </a:r>
            <a:r>
              <a:rPr lang="en-US" sz="1000" dirty="0"/>
              <a:t> VE, et al. Daily assessment of pain in adults with sickle cell disease. Ann Intern Med 2008; 148:94. Smith WR, </a:t>
            </a:r>
            <a:r>
              <a:rPr lang="en-US" sz="1000" dirty="0" err="1"/>
              <a:t>McClish</a:t>
            </a:r>
            <a:r>
              <a:rPr lang="en-US" sz="1000" dirty="0"/>
              <a:t> DK, </a:t>
            </a:r>
            <a:r>
              <a:rPr lang="en-US" sz="1000" dirty="0" err="1"/>
              <a:t>Dahman</a:t>
            </a:r>
            <a:r>
              <a:rPr lang="en-US" sz="1000" dirty="0"/>
              <a:t> BA, et al. Daily home opioid use in adults with sickle cell disease: The </a:t>
            </a:r>
            <a:r>
              <a:rPr lang="en-US" sz="1000" dirty="0" err="1"/>
              <a:t>PiSCES</a:t>
            </a:r>
            <a:r>
              <a:rPr lang="en-US" sz="1000" dirty="0"/>
              <a:t> project. J Opioid </a:t>
            </a:r>
            <a:r>
              <a:rPr lang="en-US" sz="1000" dirty="0" err="1"/>
              <a:t>Manag</a:t>
            </a:r>
            <a:r>
              <a:rPr lang="en-US" sz="1000" dirty="0"/>
              <a:t> 2015; 11:243.</a:t>
            </a:r>
          </a:p>
        </p:txBody>
      </p:sp>
    </p:spTree>
    <p:extLst>
      <p:ext uri="{BB962C8B-B14F-4D97-AF65-F5344CB8AC3E}">
        <p14:creationId xmlns:p14="http://schemas.microsoft.com/office/powerpoint/2010/main" val="2901128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1.3319"/>
  <p:tag name="SLIDO_PRESENTATION_ID" val="00000000-0000-0000-0000-000000000000"/>
  <p:tag name="SLIDO_EVENT_UUID" val="f1de9e89-eae7-479f-92c7-490d45765664"/>
  <p:tag name="SLIDO_EVENT_SECTION_UUID" val="6f141d5f-4716-4e19-af21-24395affe417"/>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23415</TotalTime>
  <Words>6454</Words>
  <Application>Microsoft Office PowerPoint</Application>
  <PresentationFormat>Widescreen</PresentationFormat>
  <Paragraphs>422</Paragraphs>
  <Slides>44</Slides>
  <Notes>27</Notes>
  <HiddenSlides>3</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44</vt:i4>
      </vt:variant>
    </vt:vector>
  </HeadingPairs>
  <TitlesOfParts>
    <vt:vector size="62" baseType="lpstr">
      <vt:lpstr>acumin-pro</vt:lpstr>
      <vt:lpstr>Arial</vt:lpstr>
      <vt:lpstr>Arial Narrow</vt:lpstr>
      <vt:lpstr>BlinkMacSystemFont</vt:lpstr>
      <vt:lpstr>Calibri</vt:lpstr>
      <vt:lpstr>Cambria</vt:lpstr>
      <vt:lpstr>Century Gothic</vt:lpstr>
      <vt:lpstr>Comic Sans MS</vt:lpstr>
      <vt:lpstr>ElsevierGulliver</vt:lpstr>
      <vt:lpstr>ff-quadraat-web-pro</vt:lpstr>
      <vt:lpstr>ff-scala-sans-pro</vt:lpstr>
      <vt:lpstr>inherit</vt:lpstr>
      <vt:lpstr>Roboto</vt:lpstr>
      <vt:lpstr>Times New Roman</vt:lpstr>
      <vt:lpstr>Trebuchet MS</vt:lpstr>
      <vt:lpstr>Wingdings</vt:lpstr>
      <vt:lpstr>Wingdings 3</vt:lpstr>
      <vt:lpstr>Facet</vt:lpstr>
      <vt:lpstr> Making The Case For  Palliative Care  in Sickle Cell Disease</vt:lpstr>
      <vt:lpstr>Disclosure Slide</vt:lpstr>
      <vt:lpstr>Objectives</vt:lpstr>
      <vt:lpstr>Outline</vt:lpstr>
      <vt:lpstr>Outline</vt:lpstr>
      <vt:lpstr>Complications in SCD</vt:lpstr>
      <vt:lpstr>Quality of Life in Sickle Cell Disease</vt:lpstr>
      <vt:lpstr>Quality of Life for Adults with SCD is poor</vt:lpstr>
      <vt:lpstr>PISCES STUDY</vt:lpstr>
      <vt:lpstr>PiSCES Study: Results</vt:lpstr>
      <vt:lpstr>Sickle Cell Disease: The Pain Burden</vt:lpstr>
      <vt:lpstr>Sickle Cell Disease:  The Pain Burden</vt:lpstr>
      <vt:lpstr>Sickle Cell Disease: The Psychosocial Burden</vt:lpstr>
      <vt:lpstr>Sickle Cell Disease: The Mental Health Burden</vt:lpstr>
      <vt:lpstr>Sickle Cell Disease: A Study in Inequity</vt:lpstr>
      <vt:lpstr>Sickle Cell Disease: A Study in Inequity </vt:lpstr>
      <vt:lpstr>PowerPoint Presentation</vt:lpstr>
      <vt:lpstr>Outline</vt:lpstr>
      <vt:lpstr>Let’s just say the literature is very… limited. </vt:lpstr>
      <vt:lpstr>Acute Care Utilization at End of Life in Sickle Cell Disease: Highlighting the Need for a Palliative Approach  </vt:lpstr>
      <vt:lpstr>Inpatient palliative care use by patients with sickle cell disease: a retrospective cross-sectional study  </vt:lpstr>
      <vt:lpstr>Advance Care Planning in SCD</vt:lpstr>
      <vt:lpstr>Advance Care Planning in SCD</vt:lpstr>
      <vt:lpstr>Advance Care Planning in SCD</vt:lpstr>
      <vt:lpstr>Outline</vt:lpstr>
      <vt:lpstr>What is Palliative Care?</vt:lpstr>
      <vt:lpstr>PowerPoint Presentation</vt:lpstr>
      <vt:lpstr>Domains of Palliative Care</vt:lpstr>
      <vt:lpstr>Benefits of Early Integration of Palliative Care</vt:lpstr>
      <vt:lpstr>Now for a Transition Back  to Sickle Cell Disease….</vt:lpstr>
      <vt:lpstr>SCD- Prognosis</vt:lpstr>
      <vt:lpstr>With increasing life expectancy comes….</vt:lpstr>
      <vt:lpstr>A Case for Palliative Care in SCD</vt:lpstr>
      <vt:lpstr>The Power of the Multidisciplinary Approach</vt:lpstr>
      <vt:lpstr>PC needs of patients with sickle cell disease</vt:lpstr>
      <vt:lpstr>PC needs of patients with SCD</vt:lpstr>
      <vt:lpstr>PC interventions in SCD</vt:lpstr>
      <vt:lpstr>PC Interventions in SCD</vt:lpstr>
      <vt:lpstr>In Summary…</vt:lpstr>
      <vt:lpstr>Outline</vt:lpstr>
      <vt:lpstr>Next Steps</vt:lpstr>
      <vt:lpstr>Discussion topics:</vt:lpstr>
      <vt:lpstr>Thank you for your attention! QUESTIONS?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Sickle Cell Disease: A Primer for the Palliative Care Clinician</dc:title>
  <dc:creator>Ashley Allen</dc:creator>
  <cp:lastModifiedBy>Strang, Schoel</cp:lastModifiedBy>
  <cp:revision>263</cp:revision>
  <dcterms:created xsi:type="dcterms:W3CDTF">2020-11-18T02:39:25Z</dcterms:created>
  <dcterms:modified xsi:type="dcterms:W3CDTF">2024-01-12T17:57:56Z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1.5.1.3319</vt:lpwstr>
  </property>
</Properties>
</file>